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707" r:id="rId2"/>
    <p:sldId id="2695" r:id="rId3"/>
    <p:sldId id="2703" r:id="rId4"/>
    <p:sldId id="2698" r:id="rId5"/>
    <p:sldId id="2700" r:id="rId6"/>
    <p:sldId id="2701" r:id="rId7"/>
    <p:sldId id="2702" r:id="rId8"/>
    <p:sldId id="258" r:id="rId9"/>
    <p:sldId id="2708" r:id="rId10"/>
    <p:sldId id="269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6A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9" autoAdjust="0"/>
    <p:restoredTop sz="76549" autoAdjust="0"/>
  </p:normalViewPr>
  <p:slideViewPr>
    <p:cSldViewPr snapToGrid="0">
      <p:cViewPr varScale="1">
        <p:scale>
          <a:sx n="68" d="100"/>
          <a:sy n="68" d="100"/>
        </p:scale>
        <p:origin x="12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7CBDF-07E5-4E98-8EA2-2C628978501D}" type="datetimeFigureOut">
              <a:rPr lang="zh-CN" altLang="en-US" smtClean="0"/>
              <a:t>2023/12/1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2965-45D2-476A-BB6F-D70CF5C9205A}" type="slidenum">
              <a:rPr lang="zh-CN" altLang="en-US" smtClean="0"/>
              <a:t>‹#›</a:t>
            </a:fld>
            <a:endParaRPr lang="zh-CN" altLang="en-US"/>
          </a:p>
        </p:txBody>
      </p:sp>
    </p:spTree>
    <p:extLst>
      <p:ext uri="{BB962C8B-B14F-4D97-AF65-F5344CB8AC3E}">
        <p14:creationId xmlns:p14="http://schemas.microsoft.com/office/powerpoint/2010/main" val="308225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today our group 6 will present our final project. I am the speaker , and our group members are also </a:t>
            </a:r>
            <a:r>
              <a:rPr lang="en-US" altLang="zh-CN" dirty="0" err="1"/>
              <a:t>Haihong</a:t>
            </a:r>
            <a:r>
              <a:rPr lang="en-US" altLang="zh-CN" dirty="0"/>
              <a:t> Zhao and </a:t>
            </a:r>
            <a:r>
              <a:rPr lang="en-US" altLang="zh-CN" dirty="0" err="1"/>
              <a:t>Kainan</a:t>
            </a:r>
            <a:r>
              <a:rPr lang="en-US" altLang="zh-CN" dirty="0"/>
              <a:t> Liu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4D990A-832A-42DC-9278-35BA8FA6745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115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2975FF-C54A-499A-A04F-A129238584C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Overview</a:t>
            </a:r>
          </a:p>
          <a:p>
            <a:r>
              <a:rPr lang="en-US" altLang="zh-CN" dirty="0"/>
              <a:t>1. Our first step is dataset collection: a news detection dataset constructed from relevant task literature, which directly offer claims and their relevant evidence. Then we perform preprocessing: we convert the two Json files, LIAR-RAW and RAWFC, to the data format of the </a:t>
            </a:r>
            <a:r>
              <a:rPr lang="en-US" altLang="zh-CN" dirty="0" err="1"/>
              <a:t>deepseed</a:t>
            </a:r>
            <a:r>
              <a:rPr lang="en-US" altLang="zh-CN" dirty="0"/>
              <a:t> training framework. : {prompt, chosen, rejected} 2. In the fine-tuning step, we mainly adjusted the text data to the appropriate prompt command: {Below is ......}, then set the fine-tune parameter and wrote the framework code for the training logic. 3. After two days of fine-tuning, we evaluate the model and compare the metrics before and after fine-tuning to get a more satisfactory result.4. At the same time, we built the app demo, designed the UI after research, and added the evidence chain search function to improve the user convenience.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38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obtained the two explainable fake news datasets constructed by the literature, known as the "A Coarse-to-fine Cascaded Evidence-Distillation Neural Network for Explainable Fake News Detection", datasets which is publicly available</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923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part is our implementation details. The training parameters are shown by this figure. Concretely, we use the llama2_7b model in </a:t>
            </a:r>
            <a:r>
              <a:rPr lang="en-US" altLang="zh-CN" dirty="0" err="1"/>
              <a:t>Huggingface</a:t>
            </a:r>
            <a:r>
              <a:rPr lang="en-US" altLang="zh-CN" dirty="0"/>
              <a:t> library for the base model. Then, we fine tune  the base model via four RTX4090 GPUs. The maximum input sequence of our model is 1024, and the training batch size is 2</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4209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terms of the evaluation part, we evaluate our fine-tuned model on two settings, the first being when the model only gives True or False labels, and when the model is unable to give a definite answer, it will randomly guess the result. In this case the model performs well both before and after Fine-tuning. Note that, before fine-tuning, the original Llama-2 is unable to give accurate detection for the True news, leading to low accuracy. However, if the UNKNOWN label is added, the performance of the Llama model before Fine-tuning decreases significantly, proving that it is more inclined to give indeterminate answers. But our model performs very well in both cases. Our code is available on </a:t>
            </a:r>
            <a:r>
              <a:rPr lang="en-US" altLang="zh-CN"/>
              <a:t>Github</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311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Our demo can be divided into three modules</a:t>
            </a:r>
            <a:r>
              <a:rPr lang="en-US" altLang="zh-CN" dirty="0"/>
              <a:t>. We offer different input modules to give the user a variety of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text module, Users can input news claim, and our demo has built-in google search engine API to retrieve relevant news content according to the inputs submitted by users. Specifically, we mainly crawl snippets, which are usually short descriptions of web page content, and the search engine automatically extracts them from the web page according to the user's query, as the evidence for LLM to determine the truth of news assertions.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按空格 </a:t>
            </a:r>
            <a:r>
              <a:rPr lang="en-US" altLang="zh-CN" dirty="0"/>
              <a:t>x2</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In the results presentation, we highlight the results of the model's judgment, and can provide the evidence for the model's judgment.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584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cs typeface="Times New Roman" panose="02020603050405020304" pitchFamily="18" charset="0"/>
              </a:rPr>
              <a:t>播放视频</a:t>
            </a:r>
            <a:endParaRPr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205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Our demo also concludes file module. Users can provide news material files, as well as relevant news assertions, and our demo will determine the truth or falsity of the news assertions based on the news material</a:t>
            </a:r>
            <a:endParaRPr lang="en-US" altLang="zh-CN" dirty="0"/>
          </a:p>
          <a:p>
            <a:r>
              <a:rPr lang="en-US" altLang="zh-CN" dirty="0"/>
              <a:t>Similarly, the user can also provide news links and related news assertions, and our demo will automatically crawl the content corresponding to the webpage </a:t>
            </a:r>
            <a:r>
              <a:rPr lang="en-US" altLang="zh-CN" dirty="0" err="1"/>
              <a:t>url</a:t>
            </a:r>
            <a:r>
              <a:rPr lang="en-US" altLang="zh-CN" dirty="0"/>
              <a:t> to determine the truth of the assertions.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15DC-B9CF-4B2A-B9F0-7E9B97546A5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950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project. We learned how to build the front-end UI of the simple app demo and how to plug in the back-end big language model into it. We learned the underlying logic of the </a:t>
            </a:r>
            <a:r>
              <a:rPr lang="en-US" altLang="zh-CN" dirty="0" err="1"/>
              <a:t>deepspeed</a:t>
            </a:r>
            <a:r>
              <a:rPr lang="en-US" altLang="zh-CN" dirty="0"/>
              <a:t> training framework and some basic prompt formatting regulations for building fine-tune datasets, And understood the importance of fine-tune's data to the final result of the big language model demo.</a:t>
            </a:r>
            <a:endParaRPr lang="zh-CN" altLang="en-US" dirty="0"/>
          </a:p>
        </p:txBody>
      </p:sp>
      <p:sp>
        <p:nvSpPr>
          <p:cNvPr id="4" name="Slide Number Placeholder 3"/>
          <p:cNvSpPr>
            <a:spLocks noGrp="1"/>
          </p:cNvSpPr>
          <p:nvPr>
            <p:ph type="sldNum" sz="quarter" idx="5"/>
          </p:nvPr>
        </p:nvSpPr>
        <p:spPr/>
        <p:txBody>
          <a:bodyPr/>
          <a:lstStyle/>
          <a:p>
            <a:fld id="{4DFE2965-45D2-476A-BB6F-D70CF5C9205A}" type="slidenum">
              <a:rPr lang="zh-CN" altLang="en-US" smtClean="0"/>
              <a:t>9</a:t>
            </a:fld>
            <a:endParaRPr lang="zh-CN" altLang="en-US"/>
          </a:p>
        </p:txBody>
      </p:sp>
    </p:spTree>
    <p:extLst>
      <p:ext uri="{BB962C8B-B14F-4D97-AF65-F5344CB8AC3E}">
        <p14:creationId xmlns:p14="http://schemas.microsoft.com/office/powerpoint/2010/main" val="2637926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2DEBD-75D1-467C-AA79-0B49FF278E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FE3BB4-8EB9-4533-8523-03EA5174B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765DB83-2405-46BD-A8FA-C7A2BCD93B17}"/>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5" name="页脚占位符 4">
            <a:extLst>
              <a:ext uri="{FF2B5EF4-FFF2-40B4-BE49-F238E27FC236}">
                <a16:creationId xmlns:a16="http://schemas.microsoft.com/office/drawing/2014/main" id="{993BA7E5-66C1-4915-B12A-BAB670E8B6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3AE63F-BD6E-4003-8C92-D2AEB035E75E}"/>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78916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BC679-37A6-49F3-BB12-72284573E80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6C579B1-CCA4-4218-97CF-EFE1449A296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0304DD-94D3-43B6-B169-4D81897A1BAB}"/>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5" name="页脚占位符 4">
            <a:extLst>
              <a:ext uri="{FF2B5EF4-FFF2-40B4-BE49-F238E27FC236}">
                <a16:creationId xmlns:a16="http://schemas.microsoft.com/office/drawing/2014/main" id="{03257A03-CFBB-4730-A952-DFB3A0BE71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738DE-C7AC-4340-909F-FCFC936DDABF}"/>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239367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FA7433-8EA4-4B9C-885C-92306D8A81B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E17738-81EA-4687-A46D-AB2FDD8AE3F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39CC8E-546B-4EE0-A0C5-7218D25FB0E7}"/>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5" name="页脚占位符 4">
            <a:extLst>
              <a:ext uri="{FF2B5EF4-FFF2-40B4-BE49-F238E27FC236}">
                <a16:creationId xmlns:a16="http://schemas.microsoft.com/office/drawing/2014/main" id="{3D75BCC5-8989-4B15-AFEA-03C15C1265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053199-A4C5-4DF4-ACA2-A941643E56C9}"/>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2690283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7" name="任意多边形 50">
            <a:extLst>
              <a:ext uri="{FF2B5EF4-FFF2-40B4-BE49-F238E27FC236}">
                <a16:creationId xmlns:a16="http://schemas.microsoft.com/office/drawing/2014/main" id="{6AF9A31B-B3F7-75B8-EB81-F9741A77A1CB}"/>
              </a:ext>
            </a:extLst>
          </p:cNvPr>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48">
            <a:extLst>
              <a:ext uri="{FF2B5EF4-FFF2-40B4-BE49-F238E27FC236}">
                <a16:creationId xmlns:a16="http://schemas.microsoft.com/office/drawing/2014/main" id="{638F0E58-D474-6CC1-923F-0F112D859FEA}"/>
              </a:ext>
            </a:extLst>
          </p:cNvPr>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Picture 2" descr="Faculty Positions in Internet of Things Thrust, The Hong Kong University of  Science and Technology (Guangzhou) - Academic Positions">
            <a:extLst>
              <a:ext uri="{FF2B5EF4-FFF2-40B4-BE49-F238E27FC236}">
                <a16:creationId xmlns:a16="http://schemas.microsoft.com/office/drawing/2014/main" id="{C337CF8C-4C3F-10C1-28BB-C9A094F45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127" y="351618"/>
            <a:ext cx="2784084" cy="73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01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6C29D2-CAF7-4F58-8A87-5C52F5F20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BED918-43FE-47E7-99B3-DF366486443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1581A1-5C9F-4568-9DEF-F6299267DCBD}"/>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5" name="页脚占位符 4">
            <a:extLst>
              <a:ext uri="{FF2B5EF4-FFF2-40B4-BE49-F238E27FC236}">
                <a16:creationId xmlns:a16="http://schemas.microsoft.com/office/drawing/2014/main" id="{90DA7C5C-E168-4B88-B902-E90DDEDA9B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04BA52-9CE1-4A4E-9A0C-BEFFF3232561}"/>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187659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D918A-6B41-4649-9F7B-8EE8E38E66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4CC303-C6B1-4174-8DD3-1506F15C05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71A67A-B5BF-4AEF-8C0A-1BA851F461D2}"/>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5" name="页脚占位符 4">
            <a:extLst>
              <a:ext uri="{FF2B5EF4-FFF2-40B4-BE49-F238E27FC236}">
                <a16:creationId xmlns:a16="http://schemas.microsoft.com/office/drawing/2014/main" id="{41884A1C-2685-4CF3-B7E8-EA6AD2C492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F7184F-FFA3-4AFE-9D85-897BD1D1FEA4}"/>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265015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3747A-8E2C-47FB-A9C8-0B27EBC671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5361AE-30DD-44C8-AA24-F19974356A3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4A9A72-90D8-4F5B-870F-7EB05C4BE1C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A168706-7D39-4F3B-B506-FECAA7549EC3}"/>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6" name="页脚占位符 5">
            <a:extLst>
              <a:ext uri="{FF2B5EF4-FFF2-40B4-BE49-F238E27FC236}">
                <a16:creationId xmlns:a16="http://schemas.microsoft.com/office/drawing/2014/main" id="{5915952F-5EBD-4DF4-8F60-22F83EC3DD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7CC766-03A1-441C-8F18-F3DC48FFC667}"/>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2305478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9D0FF-8C89-46C0-A678-B80632C9599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F9155C-B5C8-47BB-B807-344290FE3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9A0D6B-0127-4C8C-B5AA-611139B238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1D6C758-C2E3-4216-9E5A-734817552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EBC663B-1799-47C6-BBF2-808D82ABF4C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616A8C5-08E4-4C35-AD4D-8D9AF21DB34B}"/>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8" name="页脚占位符 7">
            <a:extLst>
              <a:ext uri="{FF2B5EF4-FFF2-40B4-BE49-F238E27FC236}">
                <a16:creationId xmlns:a16="http://schemas.microsoft.com/office/drawing/2014/main" id="{ED84ABA9-B407-487F-BC3C-EA00156069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81E3971-AADA-482E-BEEE-060992A2E2E1}"/>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400827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C6895-52C6-4016-93E2-110E04187B6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74F60E1-9395-4F42-BACB-034D227BC9EF}"/>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4" name="页脚占位符 3">
            <a:extLst>
              <a:ext uri="{FF2B5EF4-FFF2-40B4-BE49-F238E27FC236}">
                <a16:creationId xmlns:a16="http://schemas.microsoft.com/office/drawing/2014/main" id="{1F57DA32-D189-4E5C-804B-890CCDD501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B54EA9-2995-4956-9B26-693EAB3ACDB3}"/>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238961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A56364-93EA-421D-BB49-F993A8584467}"/>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3" name="页脚占位符 2">
            <a:extLst>
              <a:ext uri="{FF2B5EF4-FFF2-40B4-BE49-F238E27FC236}">
                <a16:creationId xmlns:a16="http://schemas.microsoft.com/office/drawing/2014/main" id="{078DA590-CFA7-4208-81EB-00472EE442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03BE36-30DA-4CDA-9AF2-47626F9E08F0}"/>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3820483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97472-E189-49FF-9FF0-F877DFA8F9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47EEAE2-DB42-491B-84C2-27C8E543FB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C7BCDC-EC90-4EAD-B61A-C02028360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B114C7-7C02-4A0F-9C65-74425DD2648E}"/>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6" name="页脚占位符 5">
            <a:extLst>
              <a:ext uri="{FF2B5EF4-FFF2-40B4-BE49-F238E27FC236}">
                <a16:creationId xmlns:a16="http://schemas.microsoft.com/office/drawing/2014/main" id="{817C297D-34E1-4483-98AE-C862EC3E33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0222B9-A956-432C-A868-905EE1DCF7AD}"/>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383285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F8E87-148D-4EA3-B9EA-8D7B06A2DC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3268702-F616-4F58-8B8B-0E7B6EBCB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990CC2A-1207-4704-BDE5-0152E53B4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BC827C-6C91-4557-8DBF-AB878B25D0D6}"/>
              </a:ext>
            </a:extLst>
          </p:cNvPr>
          <p:cNvSpPr>
            <a:spLocks noGrp="1"/>
          </p:cNvSpPr>
          <p:nvPr>
            <p:ph type="dt" sz="half" idx="10"/>
          </p:nvPr>
        </p:nvSpPr>
        <p:spPr/>
        <p:txBody>
          <a:bodyPr/>
          <a:lstStyle/>
          <a:p>
            <a:fld id="{5A9019D5-C0CC-466F-B914-3BC7C40A8C52}" type="datetimeFigureOut">
              <a:rPr lang="zh-CN" altLang="en-US" smtClean="0"/>
              <a:t>2023/12/1</a:t>
            </a:fld>
            <a:endParaRPr lang="zh-CN" altLang="en-US"/>
          </a:p>
        </p:txBody>
      </p:sp>
      <p:sp>
        <p:nvSpPr>
          <p:cNvPr id="6" name="页脚占位符 5">
            <a:extLst>
              <a:ext uri="{FF2B5EF4-FFF2-40B4-BE49-F238E27FC236}">
                <a16:creationId xmlns:a16="http://schemas.microsoft.com/office/drawing/2014/main" id="{8E6628B0-7A11-47EC-ABA9-55BB188F13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8748E4-4E89-490B-BF7F-DA67D782F3D1}"/>
              </a:ext>
            </a:extLst>
          </p:cNvPr>
          <p:cNvSpPr>
            <a:spLocks noGrp="1"/>
          </p:cNvSpPr>
          <p:nvPr>
            <p:ph type="sldNum" sz="quarter" idx="12"/>
          </p:nvPr>
        </p:nvSpPr>
        <p:spPr/>
        <p:txBody>
          <a:body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3605812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4F2A71F-4CFE-4A25-991F-C07EEB2045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337B011-2CF4-4F69-BCD2-AB97C57B9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F3CFBE-E23C-46BA-AAA8-6A7812794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019D5-C0CC-466F-B914-3BC7C40A8C52}" type="datetimeFigureOut">
              <a:rPr lang="zh-CN" altLang="en-US" smtClean="0"/>
              <a:t>2023/12/1</a:t>
            </a:fld>
            <a:endParaRPr lang="zh-CN" altLang="en-US"/>
          </a:p>
        </p:txBody>
      </p:sp>
      <p:sp>
        <p:nvSpPr>
          <p:cNvPr id="5" name="页脚占位符 4">
            <a:extLst>
              <a:ext uri="{FF2B5EF4-FFF2-40B4-BE49-F238E27FC236}">
                <a16:creationId xmlns:a16="http://schemas.microsoft.com/office/drawing/2014/main" id="{3EE502F0-6728-4E23-9295-29C8C4EBC2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5B01FC-C716-4BC6-953C-2D8BEC1E96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C0F82B-87E0-452B-B852-95BC9A4B8AAD}" type="slidenum">
              <a:rPr lang="zh-CN" altLang="en-US" smtClean="0"/>
              <a:t>‹#›</a:t>
            </a:fld>
            <a:endParaRPr lang="zh-CN" altLang="en-US"/>
          </a:p>
        </p:txBody>
      </p:sp>
    </p:spTree>
    <p:extLst>
      <p:ext uri="{BB962C8B-B14F-4D97-AF65-F5344CB8AC3E}">
        <p14:creationId xmlns:p14="http://schemas.microsoft.com/office/powerpoint/2010/main" val="1486083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github.com/cshhzhao/DSAA6000I-Final-Project-Group-6"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15BDB7C1-57E6-4A72-96E7-C0AAD8A9B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153813"/>
          </a:xfrm>
          <a:prstGeom prst="rect">
            <a:avLst/>
          </a:prstGeom>
        </p:spPr>
      </p:pic>
      <p:pic>
        <p:nvPicPr>
          <p:cNvPr id="4" name="图片 3">
            <a:extLst>
              <a:ext uri="{FF2B5EF4-FFF2-40B4-BE49-F238E27FC236}">
                <a16:creationId xmlns:a16="http://schemas.microsoft.com/office/drawing/2014/main" id="{31E25E87-8753-B709-2FFA-F5AC030F8F3B}"/>
              </a:ext>
            </a:extLst>
          </p:cNvPr>
          <p:cNvPicPr>
            <a:picLocks noChangeAspect="1"/>
          </p:cNvPicPr>
          <p:nvPr/>
        </p:nvPicPr>
        <p:blipFill rotWithShape="1">
          <a:blip r:embed="rId4">
            <a:extLst>
              <a:ext uri="{28A0092B-C50C-407E-A947-70E740481C1C}">
                <a14:useLocalDpi xmlns:a14="http://schemas.microsoft.com/office/drawing/2010/main" val="0"/>
              </a:ext>
            </a:extLst>
          </a:blip>
          <a:srcRect t="96019"/>
          <a:stretch/>
        </p:blipFill>
        <p:spPr>
          <a:xfrm>
            <a:off x="3" y="5404516"/>
            <a:ext cx="12191997" cy="1453483"/>
          </a:xfrm>
          <a:prstGeom prst="rect">
            <a:avLst/>
          </a:prstGeom>
        </p:spPr>
      </p:pic>
      <p:sp>
        <p:nvSpPr>
          <p:cNvPr id="7" name="矩形 6">
            <a:extLst>
              <a:ext uri="{FF2B5EF4-FFF2-40B4-BE49-F238E27FC236}">
                <a16:creationId xmlns:a16="http://schemas.microsoft.com/office/drawing/2014/main" id="{DA7CB30F-2FA4-F258-D2BA-C3B50C27DB24}"/>
              </a:ext>
            </a:extLst>
          </p:cNvPr>
          <p:cNvSpPr/>
          <p:nvPr/>
        </p:nvSpPr>
        <p:spPr>
          <a:xfrm>
            <a:off x="-1" y="5349010"/>
            <a:ext cx="12191998" cy="1508989"/>
          </a:xfrm>
          <a:prstGeom prst="rect">
            <a:avLst/>
          </a:prstGeom>
          <a:solidFill>
            <a:srgbClr val="00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BDD3BFC9-DD1B-ACDE-DE4E-1DDB8128E181}"/>
              </a:ext>
            </a:extLst>
          </p:cNvPr>
          <p:cNvSpPr/>
          <p:nvPr/>
        </p:nvSpPr>
        <p:spPr>
          <a:xfrm>
            <a:off x="1" y="2309091"/>
            <a:ext cx="12191999" cy="3039919"/>
          </a:xfrm>
          <a:prstGeom prst="rect">
            <a:avLst/>
          </a:prstGeom>
          <a:gradFill>
            <a:gsLst>
              <a:gs pos="0">
                <a:srgbClr val="003366">
                  <a:alpha val="0"/>
                </a:srgbClr>
              </a:gs>
              <a:gs pos="100000">
                <a:srgbClr val="003366"/>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954A3D1A-96FB-3783-DF23-0C2AA587AC04}"/>
              </a:ext>
            </a:extLst>
          </p:cNvPr>
          <p:cNvSpPr>
            <a:spLocks noGrp="1"/>
          </p:cNvSpPr>
          <p:nvPr>
            <p:ph type="ctrTitle"/>
          </p:nvPr>
        </p:nvSpPr>
        <p:spPr>
          <a:xfrm>
            <a:off x="1743356" y="1563682"/>
            <a:ext cx="9567452" cy="2387600"/>
          </a:xfrm>
        </p:spPr>
        <p:txBody>
          <a:bodyPr/>
          <a:lstStyle/>
          <a:p>
            <a:pPr algn="l"/>
            <a:r>
              <a:rPr lang="en-US" altLang="zh-CN" b="1" dirty="0">
                <a:solidFill>
                  <a:schemeClr val="bg1"/>
                </a:solidFill>
                <a:latin typeface="Franklin Gothic Book" panose="020B0503020102020204" pitchFamily="34" charset="0"/>
              </a:rPr>
              <a:t>LLM for Fake News Detection</a:t>
            </a:r>
            <a:endParaRPr lang="zh-CN" altLang="en-US" b="1" dirty="0">
              <a:solidFill>
                <a:schemeClr val="bg1"/>
              </a:solidFill>
              <a:latin typeface="Franklin Gothic Book" panose="020B0503020102020204" pitchFamily="34" charset="0"/>
            </a:endParaRPr>
          </a:p>
        </p:txBody>
      </p:sp>
      <p:sp>
        <p:nvSpPr>
          <p:cNvPr id="3" name="副标题 2">
            <a:extLst>
              <a:ext uri="{FF2B5EF4-FFF2-40B4-BE49-F238E27FC236}">
                <a16:creationId xmlns:a16="http://schemas.microsoft.com/office/drawing/2014/main" id="{D8E53D0B-5614-7DEC-060A-C0B3FB6FF4DF}"/>
              </a:ext>
            </a:extLst>
          </p:cNvPr>
          <p:cNvSpPr>
            <a:spLocks noGrp="1"/>
          </p:cNvSpPr>
          <p:nvPr>
            <p:ph type="subTitle" idx="1"/>
          </p:nvPr>
        </p:nvSpPr>
        <p:spPr>
          <a:xfrm>
            <a:off x="359207" y="5682100"/>
            <a:ext cx="9144000" cy="626718"/>
          </a:xfrm>
        </p:spPr>
        <p:txBody>
          <a:bodyPr>
            <a:normAutofit fontScale="85000" lnSpcReduction="20000"/>
          </a:bodyPr>
          <a:lstStyle/>
          <a:p>
            <a:pPr algn="l"/>
            <a:r>
              <a:rPr lang="en-US" altLang="zh-CN" sz="2800" dirty="0">
                <a:solidFill>
                  <a:schemeClr val="bg1"/>
                </a:solidFill>
                <a:latin typeface="Muli" panose="02000503000000000000" pitchFamily="2" charset="0"/>
              </a:rPr>
              <a:t>Presenter: </a:t>
            </a:r>
            <a:br>
              <a:rPr lang="en-US" altLang="zh-CN" sz="2800" dirty="0">
                <a:solidFill>
                  <a:schemeClr val="bg1"/>
                </a:solidFill>
                <a:latin typeface="Muli" panose="02000503000000000000" pitchFamily="2" charset="0"/>
              </a:rPr>
            </a:br>
            <a:endParaRPr lang="zh-CN" altLang="en-US" sz="2800" dirty="0">
              <a:solidFill>
                <a:schemeClr val="bg1"/>
              </a:solidFill>
              <a:latin typeface="Muli" panose="02000503000000000000" pitchFamily="2" charset="0"/>
            </a:endParaRPr>
          </a:p>
        </p:txBody>
      </p:sp>
      <p:sp>
        <p:nvSpPr>
          <p:cNvPr id="12" name="副标题 2">
            <a:extLst>
              <a:ext uri="{FF2B5EF4-FFF2-40B4-BE49-F238E27FC236}">
                <a16:creationId xmlns:a16="http://schemas.microsoft.com/office/drawing/2014/main" id="{C22B7C3A-53EA-3DB2-3458-B771F6B57D12}"/>
              </a:ext>
            </a:extLst>
          </p:cNvPr>
          <p:cNvSpPr txBox="1">
            <a:spLocks/>
          </p:cNvSpPr>
          <p:nvPr/>
        </p:nvSpPr>
        <p:spPr>
          <a:xfrm>
            <a:off x="9761824" y="6656831"/>
            <a:ext cx="2430173" cy="148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800" b="0" i="0" u="none" strike="noStrike" kern="1200" cap="none" spc="0" normalizeH="0" baseline="0" noProof="0" dirty="0">
              <a:ln>
                <a:noFill/>
              </a:ln>
              <a:solidFill>
                <a:prstClr val="white"/>
              </a:solidFill>
              <a:effectLst/>
              <a:uLnTx/>
              <a:uFillTx/>
              <a:latin typeface="Muli" panose="02000503000000000000" pitchFamily="2" charset="0"/>
              <a:ea typeface="等线" panose="02010600030101010101" pitchFamily="2" charset="-122"/>
              <a:cs typeface="+mn-cs"/>
            </a:endParaRPr>
          </a:p>
        </p:txBody>
      </p:sp>
      <p:grpSp>
        <p:nvGrpSpPr>
          <p:cNvPr id="13" name="组合 12">
            <a:extLst>
              <a:ext uri="{FF2B5EF4-FFF2-40B4-BE49-F238E27FC236}">
                <a16:creationId xmlns:a16="http://schemas.microsoft.com/office/drawing/2014/main" id="{85FC5187-31AE-6F65-43B5-1D9CC3286540}"/>
              </a:ext>
            </a:extLst>
          </p:cNvPr>
          <p:cNvGrpSpPr/>
          <p:nvPr/>
        </p:nvGrpSpPr>
        <p:grpSpPr>
          <a:xfrm>
            <a:off x="7874096" y="5849102"/>
            <a:ext cx="4059284" cy="554996"/>
            <a:chOff x="7874096" y="5849102"/>
            <a:chExt cx="4059284" cy="554996"/>
          </a:xfrm>
        </p:grpSpPr>
        <p:pic>
          <p:nvPicPr>
            <p:cNvPr id="11" name="图片 10" descr="文本&#10;&#10;描述已自动生成">
              <a:extLst>
                <a:ext uri="{FF2B5EF4-FFF2-40B4-BE49-F238E27FC236}">
                  <a16:creationId xmlns:a16="http://schemas.microsoft.com/office/drawing/2014/main" id="{7F474F36-B838-A75B-56CB-19485BE3F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1379" y="5849102"/>
              <a:ext cx="2032001" cy="554996"/>
            </a:xfrm>
            <a:prstGeom prst="rect">
              <a:avLst/>
            </a:prstGeom>
          </p:spPr>
        </p:pic>
        <p:pic>
          <p:nvPicPr>
            <p:cNvPr id="8" name="图片 7" descr="文本&#10;&#10;描述已自动生成">
              <a:extLst>
                <a:ext uri="{FF2B5EF4-FFF2-40B4-BE49-F238E27FC236}">
                  <a16:creationId xmlns:a16="http://schemas.microsoft.com/office/drawing/2014/main" id="{E2EAC082-2FD4-C899-BAD5-B5268DA90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4096" y="5849102"/>
              <a:ext cx="1768668" cy="554996"/>
            </a:xfrm>
            <a:prstGeom prst="rect">
              <a:avLst/>
            </a:prstGeom>
          </p:spPr>
        </p:pic>
        <p:cxnSp>
          <p:nvCxnSpPr>
            <p:cNvPr id="10" name="直接连接符 9">
              <a:extLst>
                <a:ext uri="{FF2B5EF4-FFF2-40B4-BE49-F238E27FC236}">
                  <a16:creationId xmlns:a16="http://schemas.microsoft.com/office/drawing/2014/main" id="{3C8CD48E-3CE0-0E0A-423C-1C12B6AE045A}"/>
                </a:ext>
              </a:extLst>
            </p:cNvPr>
            <p:cNvCxnSpPr/>
            <p:nvPr/>
          </p:nvCxnSpPr>
          <p:spPr>
            <a:xfrm>
              <a:off x="9761824" y="5934932"/>
              <a:ext cx="0" cy="423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副标题 2">
            <a:extLst>
              <a:ext uri="{FF2B5EF4-FFF2-40B4-BE49-F238E27FC236}">
                <a16:creationId xmlns:a16="http://schemas.microsoft.com/office/drawing/2014/main" id="{6E4FBF8D-F120-6DA5-4A9F-06A8E3E94F0B}"/>
              </a:ext>
            </a:extLst>
          </p:cNvPr>
          <p:cNvSpPr txBox="1">
            <a:spLocks/>
          </p:cNvSpPr>
          <p:nvPr/>
        </p:nvSpPr>
        <p:spPr>
          <a:xfrm>
            <a:off x="498760" y="6364324"/>
            <a:ext cx="2430173" cy="148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800" b="0" i="0" u="none" strike="noStrike" kern="1200" cap="none" spc="0" normalizeH="0" baseline="0" noProof="0" dirty="0">
              <a:ln>
                <a:noFill/>
              </a:ln>
              <a:solidFill>
                <a:prstClr val="white"/>
              </a:solidFill>
              <a:effectLst/>
              <a:uLnTx/>
              <a:uFillTx/>
              <a:latin typeface="Muli" panose="02000503000000000000" pitchFamily="2" charset="0"/>
              <a:ea typeface="等线" panose="02010600030101010101" pitchFamily="2" charset="-122"/>
              <a:cs typeface="+mn-cs"/>
            </a:endParaRPr>
          </a:p>
        </p:txBody>
      </p:sp>
      <p:sp>
        <p:nvSpPr>
          <p:cNvPr id="18" name="文本框 17">
            <a:extLst>
              <a:ext uri="{FF2B5EF4-FFF2-40B4-BE49-F238E27FC236}">
                <a16:creationId xmlns:a16="http://schemas.microsoft.com/office/drawing/2014/main" id="{549BED41-C4C8-4B74-9BD5-190F7321EED8}"/>
              </a:ext>
            </a:extLst>
          </p:cNvPr>
          <p:cNvSpPr txBox="1"/>
          <p:nvPr/>
        </p:nvSpPr>
        <p:spPr>
          <a:xfrm>
            <a:off x="356802" y="6219432"/>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Muli" panose="02000503000000000000" pitchFamily="2" charset="0"/>
                <a:ea typeface="等线" panose="02010600030101010101" pitchFamily="2" charset="-122"/>
                <a:cs typeface="+mn-cs"/>
              </a:rPr>
              <a:t>Group 6 member: Erdong LIU, </a:t>
            </a:r>
            <a:r>
              <a:rPr kumimoji="0" lang="en-US" altLang="zh-CN" sz="1800" b="0" i="0" u="none" strike="noStrike" kern="1200" cap="none" spc="0" normalizeH="0" baseline="0" noProof="0" dirty="0" err="1">
                <a:ln>
                  <a:noFill/>
                </a:ln>
                <a:solidFill>
                  <a:prstClr val="white"/>
                </a:solidFill>
                <a:effectLst/>
                <a:uLnTx/>
                <a:uFillTx/>
                <a:latin typeface="Muli" panose="02000503000000000000" pitchFamily="2" charset="0"/>
                <a:ea typeface="等线" panose="02010600030101010101" pitchFamily="2" charset="-122"/>
                <a:cs typeface="+mn-cs"/>
              </a:rPr>
              <a:t>Haihong</a:t>
            </a:r>
            <a:r>
              <a:rPr kumimoji="0" lang="en-US" altLang="zh-CN" sz="1800" b="0" i="0" u="none" strike="noStrike" kern="1200" cap="none" spc="0" normalizeH="0" baseline="0" noProof="0" dirty="0">
                <a:ln>
                  <a:noFill/>
                </a:ln>
                <a:solidFill>
                  <a:prstClr val="white"/>
                </a:solidFill>
                <a:effectLst/>
                <a:uLnTx/>
                <a:uFillTx/>
                <a:latin typeface="Muli" panose="02000503000000000000" pitchFamily="2" charset="0"/>
                <a:ea typeface="等线" panose="02010600030101010101" pitchFamily="2" charset="-122"/>
                <a:cs typeface="+mn-cs"/>
              </a:rPr>
              <a:t> ZHAO, </a:t>
            </a:r>
            <a:r>
              <a:rPr kumimoji="0" lang="en-US" altLang="zh-CN" sz="1800" b="0" i="0" u="none" strike="noStrike" kern="1200" cap="none" spc="0" normalizeH="0" baseline="0" noProof="0" dirty="0" err="1">
                <a:ln>
                  <a:noFill/>
                </a:ln>
                <a:solidFill>
                  <a:prstClr val="white"/>
                </a:solidFill>
                <a:effectLst/>
                <a:uLnTx/>
                <a:uFillTx/>
                <a:latin typeface="Muli" panose="02000503000000000000" pitchFamily="2" charset="0"/>
                <a:ea typeface="等线" panose="02010600030101010101" pitchFamily="2" charset="-122"/>
                <a:cs typeface="+mn-cs"/>
              </a:rPr>
              <a:t>Kainan</a:t>
            </a:r>
            <a:r>
              <a:rPr kumimoji="0" lang="en-US" altLang="zh-CN" sz="1800" b="0" i="0" u="none" strike="noStrike" kern="1200" cap="none" spc="0" normalizeH="0" baseline="0" noProof="0" dirty="0">
                <a:ln>
                  <a:noFill/>
                </a:ln>
                <a:solidFill>
                  <a:prstClr val="white"/>
                </a:solidFill>
                <a:effectLst/>
                <a:uLnTx/>
                <a:uFillTx/>
                <a:latin typeface="Muli" panose="02000503000000000000" pitchFamily="2" charset="0"/>
                <a:ea typeface="等线" panose="02010600030101010101" pitchFamily="2" charset="-122"/>
                <a:cs typeface="+mn-cs"/>
              </a:rPr>
              <a:t> LIU</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877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79C85-DE18-7F95-58DE-41AC32131FBC}"/>
              </a:ext>
            </a:extLst>
          </p:cNvPr>
          <p:cNvSpPr txBox="1"/>
          <p:nvPr/>
        </p:nvSpPr>
        <p:spPr>
          <a:xfrm>
            <a:off x="-78059" y="0"/>
            <a:ext cx="12270059" cy="6858000"/>
          </a:xfrm>
          <a:prstGeom prst="rect">
            <a:avLst/>
          </a:prstGeom>
          <a:solidFill>
            <a:srgbClr val="00206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等线"/>
              <a:ea typeface="+mn-ea"/>
              <a:cs typeface="+mn-cs"/>
            </a:endParaRPr>
          </a:p>
        </p:txBody>
      </p:sp>
      <p:sp>
        <p:nvSpPr>
          <p:cNvPr id="6" name="标题 1"/>
          <p:cNvSpPr>
            <a:spLocks noGrp="1"/>
          </p:cNvSpPr>
          <p:nvPr>
            <p:ph type="ctrTitle"/>
          </p:nvPr>
        </p:nvSpPr>
        <p:spPr>
          <a:xfrm>
            <a:off x="726846" y="2297605"/>
            <a:ext cx="6396443" cy="461665"/>
          </a:xfrm>
        </p:spPr>
        <p:txBody>
          <a:bodyPr anchor="ctr">
            <a:noAutofit/>
          </a:bodyPr>
          <a:lstStyle/>
          <a:p>
            <a:pPr algn="l">
              <a:lnSpc>
                <a:spcPct val="100000"/>
              </a:lnSpc>
              <a:spcBef>
                <a:spcPts val="600"/>
              </a:spcBef>
              <a:spcAft>
                <a:spcPts val="600"/>
              </a:spcAft>
            </a:pPr>
            <a:br>
              <a:rPr lang="en-US" altLang="zh-CN" sz="4800" b="1">
                <a:solidFill>
                  <a:srgbClr val="FAC74A"/>
                </a:solidFill>
                <a:latin typeface="微软雅黑" panose="020B0503020204020204" pitchFamily="34" charset="-122"/>
                <a:ea typeface="微软雅黑" panose="020B0503020204020204" pitchFamily="34" charset="-122"/>
              </a:rPr>
            </a:br>
            <a:endParaRPr lang="zh-CN" altLang="en-US" sz="4800" b="1">
              <a:solidFill>
                <a:schemeClr val="bg1"/>
              </a:solidFill>
              <a:latin typeface="微软雅黑" panose="020B0503020204020204" pitchFamily="34" charset="-122"/>
              <a:ea typeface="微软雅黑" panose="020B0503020204020204" pitchFamily="34" charset="-122"/>
            </a:endParaRPr>
          </a:p>
        </p:txBody>
      </p:sp>
      <p:pic>
        <p:nvPicPr>
          <p:cNvPr id="4" name="Picture 3" descr="A black background with white text&#10;&#10;Description automatically generated with low confidence">
            <a:extLst>
              <a:ext uri="{FF2B5EF4-FFF2-40B4-BE49-F238E27FC236}">
                <a16:creationId xmlns:a16="http://schemas.microsoft.com/office/drawing/2014/main" id="{DC5A6C05-EAAA-E8B9-5B25-AC27063CD4EA}"/>
              </a:ext>
            </a:extLst>
          </p:cNvPr>
          <p:cNvPicPr>
            <a:picLocks noChangeAspect="1"/>
          </p:cNvPicPr>
          <p:nvPr/>
        </p:nvPicPr>
        <p:blipFill>
          <a:blip r:embed="rId3"/>
          <a:stretch>
            <a:fillRect/>
          </a:stretch>
        </p:blipFill>
        <p:spPr>
          <a:xfrm>
            <a:off x="445874" y="304252"/>
            <a:ext cx="3167358" cy="825433"/>
          </a:xfrm>
          <a:prstGeom prst="rect">
            <a:avLst/>
          </a:prstGeom>
        </p:spPr>
      </p:pic>
      <p:sp>
        <p:nvSpPr>
          <p:cNvPr id="7" name="文本框 6">
            <a:extLst>
              <a:ext uri="{FF2B5EF4-FFF2-40B4-BE49-F238E27FC236}">
                <a16:creationId xmlns:a16="http://schemas.microsoft.com/office/drawing/2014/main" id="{06237700-4F61-44B8-B5BF-99BA499907B8}"/>
              </a:ext>
            </a:extLst>
          </p:cNvPr>
          <p:cNvSpPr txBox="1"/>
          <p:nvPr/>
        </p:nvSpPr>
        <p:spPr>
          <a:xfrm>
            <a:off x="2995773" y="2907049"/>
            <a:ext cx="7206465" cy="1015663"/>
          </a:xfrm>
          <a:prstGeom prst="rect">
            <a:avLst/>
          </a:prstGeom>
          <a:noFill/>
        </p:spPr>
        <p:txBody>
          <a:bodyPr wrap="square">
            <a:spAutoFit/>
          </a:bodyPr>
          <a:lstStyle/>
          <a:p>
            <a:r>
              <a:rPr lang="en-US" altLang="zh-CN" sz="6000" dirty="0">
                <a:solidFill>
                  <a:schemeClr val="bg1"/>
                </a:solidFill>
                <a:latin typeface="Franklin Gothic Book" panose="020B0503020102020204" pitchFamily="34" charset="0"/>
              </a:rPr>
              <a:t>Thanks for listening </a:t>
            </a:r>
            <a:endParaRPr lang="zh-CN" altLang="en-US" sz="6000" dirty="0">
              <a:latin typeface="Franklin Gothic Book" panose="020B05030201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3"/>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4"/>
          <a:stretch>
            <a:fillRect/>
          </a:stretch>
        </p:blipFill>
        <p:spPr>
          <a:xfrm>
            <a:off x="11108277" y="95888"/>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1229183067"/>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Outline</a:t>
                      </a:r>
                      <a:endParaRPr lang="zh-CN" altLang="en-US" sz="1200" b="0" dirty="0">
                        <a:solidFill>
                          <a:srgbClr val="08407E"/>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1/10</a:t>
            </a:r>
            <a:endParaRPr lang="zh-CN" altLang="en-US" sz="1600" dirty="0">
              <a:solidFill>
                <a:srgbClr val="08407E"/>
              </a:solidFill>
            </a:endParaRPr>
          </a:p>
        </p:txBody>
      </p:sp>
      <p:pic>
        <p:nvPicPr>
          <p:cNvPr id="5" name="图片 13">
            <a:extLst>
              <a:ext uri="{FF2B5EF4-FFF2-40B4-BE49-F238E27FC236}">
                <a16:creationId xmlns:a16="http://schemas.microsoft.com/office/drawing/2014/main" id="{4AAC2922-E7C6-F740-C69D-F390403FC12A}"/>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0" y="0"/>
            <a:ext cx="12192000" cy="7153813"/>
          </a:xfrm>
          <a:prstGeom prst="rect">
            <a:avLst/>
          </a:prstGeom>
        </p:spPr>
      </p:pic>
      <p:sp>
        <p:nvSpPr>
          <p:cNvPr id="2" name="文本框 9">
            <a:extLst>
              <a:ext uri="{FF2B5EF4-FFF2-40B4-BE49-F238E27FC236}">
                <a16:creationId xmlns:a16="http://schemas.microsoft.com/office/drawing/2014/main" id="{2A7DC5A7-0726-1CA7-3B1F-32B62AB8B79E}"/>
              </a:ext>
            </a:extLst>
          </p:cNvPr>
          <p:cNvSpPr txBox="1"/>
          <p:nvPr/>
        </p:nvSpPr>
        <p:spPr>
          <a:xfrm>
            <a:off x="1704385" y="1191263"/>
            <a:ext cx="8737837" cy="5080811"/>
          </a:xfrm>
          <a:prstGeom prst="rect">
            <a:avLst/>
          </a:prstGeom>
          <a:noFill/>
        </p:spPr>
        <p:txBody>
          <a:bodyPr wrap="square" rtlCol="0">
            <a:spAutoFit/>
          </a:bodyPr>
          <a:lstStyle/>
          <a:p>
            <a:r>
              <a:rPr lang="en-US" altLang="zh-CN" sz="4000" dirty="0">
                <a:latin typeface="Microsoft Sans Serif" panose="020B0604020202020204" pitchFamily="34" charset="0"/>
                <a:ea typeface="Microsoft Sans Serif" panose="020B0604020202020204" pitchFamily="34" charset="0"/>
                <a:cs typeface="Microsoft Sans Serif" panose="020B0604020202020204" pitchFamily="34" charset="0"/>
              </a:rPr>
              <a:t>Overview:</a:t>
            </a:r>
          </a:p>
          <a:p>
            <a:pPr marL="342900" indent="-342900">
              <a:lnSpc>
                <a:spcPct val="150000"/>
              </a:lnSpc>
              <a:buFont typeface="+mj-lt"/>
              <a:buAutoNum type="arabicPeriod"/>
            </a:pPr>
            <a:r>
              <a:rPr lang="en-US" altLang="zh-CN" sz="3200" dirty="0">
                <a:latin typeface="Times New Roman" panose="02020603050405020304" pitchFamily="18" charset="0"/>
                <a:ea typeface="Microsoft Sans Serif" panose="020B0604020202020204" pitchFamily="34" charset="0"/>
                <a:cs typeface="Times New Roman" panose="02020603050405020304" pitchFamily="18" charset="0"/>
              </a:rPr>
              <a:t>Dataset Collection and Preprocessing</a:t>
            </a:r>
          </a:p>
          <a:p>
            <a:pPr marL="342900" indent="-342900">
              <a:lnSpc>
                <a:spcPct val="150000"/>
              </a:lnSpc>
              <a:buFont typeface="+mj-lt"/>
              <a:buAutoNum type="arabicPeriod"/>
            </a:pPr>
            <a:r>
              <a:rPr lang="en-US" altLang="zh-CN" sz="3200" dirty="0">
                <a:latin typeface="Times New Roman" panose="02020603050405020304" pitchFamily="18" charset="0"/>
                <a:ea typeface="Microsoft Sans Serif" panose="020B0604020202020204" pitchFamily="34" charset="0"/>
                <a:cs typeface="Times New Roman" panose="02020603050405020304" pitchFamily="18" charset="0"/>
              </a:rPr>
              <a:t>Fine-Tuning</a:t>
            </a:r>
          </a:p>
          <a:p>
            <a:pPr marL="342900" indent="-342900">
              <a:lnSpc>
                <a:spcPct val="150000"/>
              </a:lnSpc>
              <a:buFont typeface="+mj-lt"/>
              <a:buAutoNum type="arabicPeriod"/>
            </a:pPr>
            <a:r>
              <a:rPr lang="en-US" altLang="zh-CN" sz="3200" dirty="0">
                <a:latin typeface="Times New Roman" panose="02020603050405020304" pitchFamily="18" charset="0"/>
                <a:ea typeface="Microsoft Sans Serif" panose="020B0604020202020204" pitchFamily="34" charset="0"/>
                <a:cs typeface="Times New Roman" panose="02020603050405020304" pitchFamily="18" charset="0"/>
              </a:rPr>
              <a:t>Evaluation</a:t>
            </a:r>
          </a:p>
          <a:p>
            <a:pPr marL="342900" indent="-342900">
              <a:lnSpc>
                <a:spcPct val="150000"/>
              </a:lnSpc>
              <a:buFont typeface="+mj-lt"/>
              <a:buAutoNum type="arabicPeriod"/>
            </a:pPr>
            <a:r>
              <a:rPr lang="en-US" altLang="zh-CN" sz="3200" dirty="0">
                <a:latin typeface="Times New Roman" panose="02020603050405020304" pitchFamily="18" charset="0"/>
                <a:ea typeface="Microsoft Sans Serif" panose="020B0604020202020204" pitchFamily="34" charset="0"/>
                <a:cs typeface="Times New Roman" panose="02020603050405020304" pitchFamily="18" charset="0"/>
              </a:rPr>
              <a:t>App Demo Building</a:t>
            </a:r>
          </a:p>
          <a:p>
            <a:pPr marL="342900" indent="-342900">
              <a:lnSpc>
                <a:spcPct val="150000"/>
              </a:lnSpc>
              <a:buFont typeface="+mj-lt"/>
              <a:buAutoNum type="arabicPeriod"/>
            </a:pPr>
            <a:r>
              <a:rPr lang="en-US" altLang="zh-CN" sz="3200" dirty="0">
                <a:latin typeface="Times New Roman" panose="02020603050405020304" pitchFamily="18" charset="0"/>
                <a:ea typeface="Microsoft Sans Serif" panose="020B0604020202020204" pitchFamily="34" charset="0"/>
                <a:cs typeface="Times New Roman" panose="02020603050405020304" pitchFamily="18" charset="0"/>
              </a:rPr>
              <a:t>What we learned</a:t>
            </a:r>
          </a:p>
          <a:p>
            <a:pPr marL="342900" indent="-342900">
              <a:lnSpc>
                <a:spcPct val="150000"/>
              </a:lnSpc>
              <a:buFont typeface="+mj-lt"/>
              <a:buAutoNum type="arabicPeriod"/>
            </a:pPr>
            <a:endPar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19304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3"/>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4"/>
          <a:stretch>
            <a:fillRect/>
          </a:stretch>
        </p:blipFill>
        <p:spPr>
          <a:xfrm>
            <a:off x="11108277" y="95888"/>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2112034913"/>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Data Collection</a:t>
                      </a:r>
                      <a:endParaRPr lang="zh-CN" altLang="en-US" sz="1200" b="0" dirty="0">
                        <a:solidFill>
                          <a:srgbClr val="08407E"/>
                        </a:solidFill>
                      </a:endParaRP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2/8</a:t>
            </a:r>
            <a:endParaRPr lang="zh-CN" altLang="en-US" sz="1600" dirty="0">
              <a:solidFill>
                <a:srgbClr val="08407E"/>
              </a:solidFill>
            </a:endParaRPr>
          </a:p>
        </p:txBody>
      </p:sp>
      <p:grpSp>
        <p:nvGrpSpPr>
          <p:cNvPr id="7" name="Group 6">
            <a:extLst>
              <a:ext uri="{FF2B5EF4-FFF2-40B4-BE49-F238E27FC236}">
                <a16:creationId xmlns:a16="http://schemas.microsoft.com/office/drawing/2014/main" id="{2124CD77-74FF-03B9-EB61-051BB25372F0}"/>
              </a:ext>
            </a:extLst>
          </p:cNvPr>
          <p:cNvGrpSpPr/>
          <p:nvPr/>
        </p:nvGrpSpPr>
        <p:grpSpPr>
          <a:xfrm>
            <a:off x="1530943" y="1972992"/>
            <a:ext cx="10057999" cy="4390655"/>
            <a:chOff x="1606230" y="1309036"/>
            <a:chExt cx="10057999" cy="4390655"/>
          </a:xfrm>
        </p:grpSpPr>
        <p:sp>
          <p:nvSpPr>
            <p:cNvPr id="4" name="矩形 6">
              <a:extLst>
                <a:ext uri="{FF2B5EF4-FFF2-40B4-BE49-F238E27FC236}">
                  <a16:creationId xmlns:a16="http://schemas.microsoft.com/office/drawing/2014/main" id="{BB8AB676-55FB-409F-1E5A-C4F6780701A4}"/>
                </a:ext>
              </a:extLst>
            </p:cNvPr>
            <p:cNvSpPr/>
            <p:nvPr/>
          </p:nvSpPr>
          <p:spPr>
            <a:xfrm>
              <a:off x="1606230" y="1309036"/>
              <a:ext cx="4357499" cy="43711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200" b="1" dirty="0">
                  <a:solidFill>
                    <a:schemeClr val="tx1"/>
                  </a:solidFill>
                  <a:latin typeface="Consolas" panose="020B0609020204030204" pitchFamily="49" charset="0"/>
                  <a:cs typeface="Times New Roman" panose="02020603050405020304" pitchFamily="18" charset="0"/>
                </a:rPr>
                <a:t>News ID: </a:t>
              </a:r>
              <a:r>
                <a:rPr lang="en-US" altLang="zh-CN" sz="1200" dirty="0">
                  <a:solidFill>
                    <a:schemeClr val="tx1"/>
                  </a:solidFill>
                  <a:latin typeface="Consolas" panose="020B0609020204030204" pitchFamily="49" charset="0"/>
                  <a:cs typeface="Times New Roman" panose="02020603050405020304" pitchFamily="18" charset="0"/>
                </a:rPr>
                <a:t>3652</a:t>
              </a:r>
            </a:p>
            <a:p>
              <a:pPr>
                <a:lnSpc>
                  <a:spcPct val="150000"/>
                </a:lnSpc>
              </a:pPr>
              <a:r>
                <a:rPr lang="en-US" altLang="zh-CN" sz="1200" b="1" dirty="0">
                  <a:solidFill>
                    <a:schemeClr val="tx1"/>
                  </a:solidFill>
                  <a:latin typeface="Consolas" panose="020B0609020204030204" pitchFamily="49" charset="0"/>
                  <a:cs typeface="Times New Roman" panose="02020603050405020304" pitchFamily="18" charset="0"/>
                </a:rPr>
                <a:t>Claim: </a:t>
              </a:r>
              <a:r>
                <a:rPr lang="en-US" altLang="zh-CN" sz="1200" dirty="0">
                  <a:solidFill>
                    <a:schemeClr val="tx1"/>
                  </a:solidFill>
                  <a:latin typeface="Consolas" panose="020B0609020204030204" pitchFamily="49" charset="0"/>
                  <a:cs typeface="Times New Roman" panose="02020603050405020304" pitchFamily="18" charset="0"/>
                </a:rPr>
                <a:t>President Barack Obama took exactly none of his own deficit reduction commissions ideas. Not one.</a:t>
              </a:r>
            </a:p>
            <a:p>
              <a:pPr>
                <a:lnSpc>
                  <a:spcPct val="150000"/>
                </a:lnSpc>
              </a:pPr>
              <a:r>
                <a:rPr lang="en-US" altLang="zh-CN" sz="1200" b="1" dirty="0">
                  <a:solidFill>
                    <a:schemeClr val="tx1"/>
                  </a:solidFill>
                  <a:latin typeface="Consolas" panose="020B0609020204030204" pitchFamily="49" charset="0"/>
                  <a:cs typeface="Times New Roman" panose="02020603050405020304" pitchFamily="18" charset="0"/>
                </a:rPr>
                <a:t>Evidence:</a:t>
              </a:r>
              <a:r>
                <a:rPr lang="zh-CN" altLang="en-US" sz="1200" b="1" dirty="0">
                  <a:solidFill>
                    <a:schemeClr val="tx1"/>
                  </a:solidFill>
                  <a:latin typeface="Consolas" panose="020B0609020204030204" pitchFamily="49" charset="0"/>
                  <a:cs typeface="Times New Roman" panose="02020603050405020304" pitchFamily="18" charset="0"/>
                </a:rPr>
                <a:t> </a:t>
              </a:r>
              <a:r>
                <a:rPr lang="en-US" altLang="zh-CN" sz="1200" dirty="0">
                  <a:solidFill>
                    <a:schemeClr val="tx1"/>
                  </a:solidFill>
                  <a:latin typeface="Consolas" panose="020B0609020204030204" pitchFamily="49" charset="0"/>
                  <a:cs typeface="Times New Roman" panose="02020603050405020304" pitchFamily="18" charset="0"/>
                </a:rPr>
                <a:t>If Boehner had offered a more measured assessment, he would have had a fair point about the differences between Obama’s fiscal approach and that outlined by the commission. The president certainly could have gone further in embracing the recommendations of the panel he had commissioned. But he did embrace a wide variety of them, so to say bluntly, as Boehner did, that Obama "took exactly none of his own deficit reduction commission’s ideas" is simply not correct. </a:t>
              </a:r>
            </a:p>
            <a:p>
              <a:pPr>
                <a:lnSpc>
                  <a:spcPct val="150000"/>
                </a:lnSpc>
              </a:pPr>
              <a:r>
                <a:rPr lang="en-US" altLang="zh-CN" sz="1200" b="1" dirty="0">
                  <a:solidFill>
                    <a:schemeClr val="tx1"/>
                  </a:solidFill>
                  <a:latin typeface="Consolas" panose="020B0609020204030204" pitchFamily="49" charset="0"/>
                  <a:cs typeface="Times New Roman" panose="02020603050405020304" pitchFamily="18" charset="0"/>
                </a:rPr>
                <a:t>Label: </a:t>
              </a:r>
              <a:r>
                <a:rPr lang="en-US" altLang="zh-CN" sz="1200" dirty="0">
                  <a:solidFill>
                    <a:schemeClr val="tx1"/>
                  </a:solidFill>
                  <a:latin typeface="Consolas" panose="020B0609020204030204" pitchFamily="49" charset="0"/>
                  <a:cs typeface="Times New Roman" panose="02020603050405020304" pitchFamily="18" charset="0"/>
                </a:rPr>
                <a:t>False.</a:t>
              </a:r>
              <a:endParaRPr lang="zh-CN" altLang="en-US" sz="1200" dirty="0">
                <a:solidFill>
                  <a:schemeClr val="tx1"/>
                </a:solidFill>
                <a:latin typeface="Consolas" panose="020B0609020204030204" pitchFamily="49" charset="0"/>
                <a:cs typeface="Times New Roman" panose="02020603050405020304" pitchFamily="18" charset="0"/>
              </a:endParaRPr>
            </a:p>
          </p:txBody>
        </p:sp>
        <p:sp>
          <p:nvSpPr>
            <p:cNvPr id="5" name="矩形 9">
              <a:extLst>
                <a:ext uri="{FF2B5EF4-FFF2-40B4-BE49-F238E27FC236}">
                  <a16:creationId xmlns:a16="http://schemas.microsoft.com/office/drawing/2014/main" id="{26CE9EF9-03BB-976E-4CFC-DC9B335B37E4}"/>
                </a:ext>
              </a:extLst>
            </p:cNvPr>
            <p:cNvSpPr/>
            <p:nvPr/>
          </p:nvSpPr>
          <p:spPr>
            <a:xfrm>
              <a:off x="7048580" y="1309036"/>
              <a:ext cx="4615649" cy="43906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200" b="1" dirty="0">
                  <a:solidFill>
                    <a:schemeClr val="tx1"/>
                  </a:solidFill>
                  <a:effectLst/>
                  <a:latin typeface="Consolas" panose="020B0609020204030204" pitchFamily="49" charset="0"/>
                </a:rPr>
                <a:t>Prompt: </a:t>
              </a:r>
              <a:r>
                <a:rPr lang="en-US" altLang="zh-CN" sz="1200" b="0" dirty="0">
                  <a:solidFill>
                    <a:schemeClr val="tx1"/>
                  </a:solidFill>
                  <a:effectLst/>
                  <a:latin typeface="Consolas" panose="020B0609020204030204" pitchFamily="49" charset="0"/>
                </a:rPr>
                <a:t>Below is an </a:t>
              </a:r>
              <a:r>
                <a:rPr lang="en-US" altLang="zh-CN" sz="1200" b="0" u="sng" dirty="0">
                  <a:solidFill>
                    <a:schemeClr val="tx1"/>
                  </a:solidFill>
                  <a:effectLst/>
                  <a:latin typeface="Consolas" panose="020B0609020204030204" pitchFamily="49" charset="0"/>
                </a:rPr>
                <a:t>instruction</a:t>
              </a:r>
              <a:r>
                <a:rPr lang="en-US" altLang="zh-CN" sz="1200" b="0" dirty="0">
                  <a:solidFill>
                    <a:schemeClr val="tx1"/>
                  </a:solidFill>
                  <a:effectLst/>
                  <a:latin typeface="Consolas" panose="020B0609020204030204" pitchFamily="49" charset="0"/>
                </a:rPr>
                <a:t> that describes a fake news detection task. Write a response that appropriately completes the request.\n\n### Instruction:\n There are </a:t>
              </a:r>
              <a:r>
                <a:rPr lang="en-US" altLang="zh-CN" sz="1200" b="0" u="sng" dirty="0">
                  <a:solidFill>
                    <a:schemeClr val="tx1"/>
                  </a:solidFill>
                  <a:effectLst/>
                  <a:latin typeface="Consolas" panose="020B0609020204030204" pitchFamily="49" charset="0"/>
                </a:rPr>
                <a:t>a piece of evidence </a:t>
              </a:r>
              <a:r>
                <a:rPr lang="en-US" altLang="zh-CN" sz="1200" b="0" dirty="0">
                  <a:solidFill>
                    <a:schemeClr val="tx1"/>
                  </a:solidFill>
                  <a:effectLst/>
                  <a:latin typeface="Consolas" panose="020B0609020204030204" pitchFamily="49" charset="0"/>
                </a:rPr>
                <a:t>that `</a:t>
              </a:r>
              <a:r>
                <a:rPr lang="en-US" altLang="zh-CN" sz="1200" dirty="0">
                  <a:solidFill>
                    <a:schemeClr val="tx1"/>
                  </a:solidFill>
                  <a:latin typeface="Consolas" panose="020B0609020204030204" pitchFamily="49" charset="0"/>
                  <a:cs typeface="Times New Roman" panose="02020603050405020304" pitchFamily="18" charset="0"/>
                </a:rPr>
                <a:t>If Boehner had offered a more measured assessment, he would have had a fair point about the differences between Obama’s fiscal approach and that outlined by the commission.’ and </a:t>
              </a:r>
              <a:r>
                <a:rPr lang="en-US" altLang="zh-CN" sz="1200" u="sng" dirty="0">
                  <a:solidFill>
                    <a:schemeClr val="tx1"/>
                  </a:solidFill>
                  <a:latin typeface="Consolas" panose="020B0609020204030204" pitchFamily="49" charset="0"/>
                  <a:cs typeface="Times New Roman" panose="02020603050405020304" pitchFamily="18" charset="0"/>
                </a:rPr>
                <a:t>a claim </a:t>
              </a:r>
              <a:r>
                <a:rPr lang="en-US" altLang="zh-CN" sz="1200" dirty="0">
                  <a:solidFill>
                    <a:schemeClr val="tx1"/>
                  </a:solidFill>
                  <a:latin typeface="Consolas" panose="020B0609020204030204" pitchFamily="49" charset="0"/>
                  <a:cs typeface="Times New Roman" panose="02020603050405020304" pitchFamily="18" charset="0"/>
                </a:rPr>
                <a:t>that ` President Barack Obama took exactly none of his own deficit reduction commissions ideas. Not one.’ </a:t>
              </a:r>
              <a:r>
                <a:rPr lang="en-US" altLang="zh-CN" sz="1200" u="sng" dirty="0">
                  <a:solidFill>
                    <a:schemeClr val="tx1"/>
                  </a:solidFill>
                  <a:latin typeface="Consolas" panose="020B0609020204030204" pitchFamily="49" charset="0"/>
                  <a:cs typeface="Times New Roman" panose="02020603050405020304" pitchFamily="18" charset="0"/>
                </a:rPr>
                <a:t>How about the veracity of this claim? True or False</a:t>
              </a:r>
              <a:r>
                <a:rPr lang="en-US" altLang="zh-CN" sz="1200" dirty="0">
                  <a:solidFill>
                    <a:schemeClr val="tx1"/>
                  </a:solidFill>
                  <a:latin typeface="Consolas" panose="020B0609020204030204" pitchFamily="49" charset="0"/>
                  <a:cs typeface="Times New Roman" panose="02020603050405020304" pitchFamily="18" charset="0"/>
                </a:rPr>
                <a:t>. If possible, please also give the</a:t>
              </a:r>
              <a:r>
                <a:rPr lang="en-US" altLang="zh-CN" sz="1200" dirty="0">
                  <a:solidFill>
                    <a:schemeClr val="tx1"/>
                  </a:solidFill>
                  <a:latin typeface="Consolas" panose="020B0609020204030204" pitchFamily="49" charset="0"/>
                </a:rPr>
                <a:t> reasons. </a:t>
              </a:r>
              <a:r>
                <a:rPr lang="en-US" altLang="zh-CN" sz="1200" b="0" dirty="0">
                  <a:solidFill>
                    <a:schemeClr val="tx1"/>
                  </a:solidFill>
                  <a:effectLst/>
                  <a:latin typeface="Consolas" panose="020B0609020204030204" pitchFamily="49" charset="0"/>
                </a:rPr>
                <a:t>\n\n</a:t>
              </a:r>
              <a:r>
                <a:rPr lang="en-US" altLang="zh-CN" sz="1200" b="1" dirty="0">
                  <a:solidFill>
                    <a:srgbClr val="FF0000"/>
                  </a:solidFill>
                  <a:effectLst/>
                  <a:latin typeface="Consolas" panose="020B0609020204030204" pitchFamily="49" charset="0"/>
                </a:rPr>
                <a:t>###</a:t>
              </a:r>
              <a:r>
                <a:rPr lang="en-US" altLang="zh-CN" sz="1200" b="0" dirty="0">
                  <a:solidFill>
                    <a:schemeClr val="tx1"/>
                  </a:solidFill>
                  <a:effectLst/>
                  <a:latin typeface="Consolas" panose="020B0609020204030204" pitchFamily="49" charset="0"/>
                </a:rPr>
                <a:t> Response:.</a:t>
              </a:r>
            </a:p>
            <a:p>
              <a:pPr>
                <a:lnSpc>
                  <a:spcPct val="150000"/>
                </a:lnSpc>
              </a:pPr>
              <a:r>
                <a:rPr lang="en-US" altLang="zh-CN" sz="1200" b="1" dirty="0">
                  <a:solidFill>
                    <a:schemeClr val="tx1"/>
                  </a:solidFill>
                  <a:effectLst/>
                  <a:latin typeface="Consolas" panose="020B0609020204030204" pitchFamily="49" charset="0"/>
                </a:rPr>
                <a:t>Chosen: </a:t>
              </a:r>
              <a:r>
                <a:rPr lang="en-US" altLang="zh-CN" sz="1200" b="0" dirty="0">
                  <a:solidFill>
                    <a:schemeClr val="tx1"/>
                  </a:solidFill>
                  <a:effectLst/>
                  <a:latin typeface="Consolas" panose="020B0609020204030204" pitchFamily="49" charset="0"/>
                </a:rPr>
                <a:t>According to the </a:t>
              </a:r>
              <a:r>
                <a:rPr lang="en-US" altLang="zh-CN" sz="1200" dirty="0">
                  <a:solidFill>
                    <a:schemeClr val="tx1"/>
                  </a:solidFill>
                  <a:latin typeface="Consolas" panose="020B0609020204030204" pitchFamily="49" charset="0"/>
                </a:rPr>
                <a:t>given evidence, we think that t</a:t>
              </a:r>
              <a:r>
                <a:rPr lang="en-US" altLang="zh-CN" sz="1200" b="0" dirty="0">
                  <a:solidFill>
                    <a:schemeClr val="tx1"/>
                  </a:solidFill>
                  <a:effectLst/>
                  <a:latin typeface="Consolas" panose="020B0609020204030204" pitchFamily="49" charset="0"/>
                </a:rPr>
                <a:t>he claim is </a:t>
              </a:r>
              <a:r>
                <a:rPr lang="en-US" altLang="zh-CN" sz="1200" b="0" u="sng" dirty="0">
                  <a:solidFill>
                    <a:schemeClr val="tx1"/>
                  </a:solidFill>
                  <a:effectLst/>
                  <a:latin typeface="Consolas" panose="020B0609020204030204" pitchFamily="49" charset="0"/>
                </a:rPr>
                <a:t>False</a:t>
              </a:r>
              <a:r>
                <a:rPr lang="en-US" altLang="zh-CN" sz="1200" b="0" dirty="0">
                  <a:solidFill>
                    <a:schemeClr val="tx1"/>
                  </a:solidFill>
                  <a:effectLst/>
                  <a:latin typeface="Consolas" panose="020B0609020204030204" pitchFamily="49" charset="0"/>
                </a:rPr>
                <a:t>.</a:t>
              </a:r>
            </a:p>
            <a:p>
              <a:pPr>
                <a:lnSpc>
                  <a:spcPct val="150000"/>
                </a:lnSpc>
              </a:pPr>
              <a:r>
                <a:rPr lang="en-US" altLang="zh-CN" sz="1200" b="1" dirty="0">
                  <a:solidFill>
                    <a:schemeClr val="tx1"/>
                  </a:solidFill>
                  <a:effectLst/>
                  <a:latin typeface="Consolas" panose="020B0609020204030204" pitchFamily="49" charset="0"/>
                </a:rPr>
                <a:t>Rejected: </a:t>
              </a:r>
              <a:r>
                <a:rPr lang="en-US" altLang="zh-CN" sz="1200" b="0" dirty="0">
                  <a:solidFill>
                    <a:schemeClr val="tx1"/>
                  </a:solidFill>
                  <a:effectLst/>
                  <a:latin typeface="Consolas" panose="020B0609020204030204" pitchFamily="49" charset="0"/>
                </a:rPr>
                <a:t>I don't know.</a:t>
              </a:r>
            </a:p>
          </p:txBody>
        </p:sp>
        <p:sp>
          <p:nvSpPr>
            <p:cNvPr id="6" name="箭头: 右 8">
              <a:extLst>
                <a:ext uri="{FF2B5EF4-FFF2-40B4-BE49-F238E27FC236}">
                  <a16:creationId xmlns:a16="http://schemas.microsoft.com/office/drawing/2014/main" id="{997000CA-BF86-6B67-44D8-CD21FF6E4BDD}"/>
                </a:ext>
              </a:extLst>
            </p:cNvPr>
            <p:cNvSpPr/>
            <p:nvPr/>
          </p:nvSpPr>
          <p:spPr>
            <a:xfrm>
              <a:off x="6016951" y="3484820"/>
              <a:ext cx="978408" cy="37846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9" name="文本框 7">
            <a:extLst>
              <a:ext uri="{FF2B5EF4-FFF2-40B4-BE49-F238E27FC236}">
                <a16:creationId xmlns:a16="http://schemas.microsoft.com/office/drawing/2014/main" id="{7E801402-845B-DD04-6173-72556C267DDF}"/>
              </a:ext>
            </a:extLst>
          </p:cNvPr>
          <p:cNvSpPr txBox="1"/>
          <p:nvPr/>
        </p:nvSpPr>
        <p:spPr>
          <a:xfrm>
            <a:off x="1524000" y="49212"/>
            <a:ext cx="4809744" cy="523220"/>
          </a:xfrm>
          <a:prstGeom prst="rect">
            <a:avLst/>
          </a:prstGeom>
          <a:noFill/>
        </p:spPr>
        <p:txBody>
          <a:bodyPr wrap="square" rtlCol="0">
            <a:spAutoFit/>
          </a:bodyPr>
          <a:lstStyle/>
          <a:p>
            <a:pPr defTabSz="457200"/>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Data Collection</a:t>
            </a:r>
            <a:endParaRPr lang="zh-CN" altLang="en-US" sz="2800" dirty="0">
              <a:solidFill>
                <a:srgbClr val="08407E"/>
              </a:solidFill>
              <a:latin typeface="Microsoft Sans Serif" panose="020B0604020202020204" pitchFamily="34" charset="0"/>
              <a:ea typeface="等线" panose="02010600030101010101" pitchFamily="2" charset="-122"/>
              <a:cs typeface="Microsoft Sans Serif" panose="020B0604020202020204" pitchFamily="34" charset="0"/>
            </a:endParaRPr>
          </a:p>
        </p:txBody>
      </p:sp>
      <p:sp>
        <p:nvSpPr>
          <p:cNvPr id="13" name="TextBox 12">
            <a:extLst>
              <a:ext uri="{FF2B5EF4-FFF2-40B4-BE49-F238E27FC236}">
                <a16:creationId xmlns:a16="http://schemas.microsoft.com/office/drawing/2014/main" id="{B2A6C57B-840A-7A06-FC23-07658231D276}"/>
              </a:ext>
            </a:extLst>
          </p:cNvPr>
          <p:cNvSpPr txBox="1"/>
          <p:nvPr/>
        </p:nvSpPr>
        <p:spPr>
          <a:xfrm>
            <a:off x="5474536" y="3610186"/>
            <a:ext cx="2944293" cy="523220"/>
          </a:xfrm>
          <a:prstGeom prst="rect">
            <a:avLst/>
          </a:prstGeom>
          <a:noFill/>
        </p:spPr>
        <p:txBody>
          <a:bodyPr wrap="square" rtlCol="0">
            <a:spAutoFit/>
          </a:bodyPr>
          <a:lstStyle/>
          <a:p>
            <a:r>
              <a:rPr lang="en-US" altLang="zh-CN" sz="2800" b="1" dirty="0"/>
              <a:t>Processing</a:t>
            </a:r>
            <a:endParaRPr lang="zh-CN" altLang="en-US" sz="2800" b="1" dirty="0"/>
          </a:p>
        </p:txBody>
      </p:sp>
      <p:grpSp>
        <p:nvGrpSpPr>
          <p:cNvPr id="15" name="Group 14">
            <a:extLst>
              <a:ext uri="{FF2B5EF4-FFF2-40B4-BE49-F238E27FC236}">
                <a16:creationId xmlns:a16="http://schemas.microsoft.com/office/drawing/2014/main" id="{5BB0DE98-901A-B51F-8909-49E35C0C6CF7}"/>
              </a:ext>
            </a:extLst>
          </p:cNvPr>
          <p:cNvGrpSpPr/>
          <p:nvPr/>
        </p:nvGrpSpPr>
        <p:grpSpPr>
          <a:xfrm>
            <a:off x="1691227" y="753026"/>
            <a:ext cx="10160000" cy="1061020"/>
            <a:chOff x="1343925" y="5510023"/>
            <a:chExt cx="10160000" cy="1061020"/>
          </a:xfrm>
        </p:grpSpPr>
        <p:sp>
          <p:nvSpPr>
            <p:cNvPr id="12" name="TextBox 11">
              <a:extLst>
                <a:ext uri="{FF2B5EF4-FFF2-40B4-BE49-F238E27FC236}">
                  <a16:creationId xmlns:a16="http://schemas.microsoft.com/office/drawing/2014/main" id="{E9DA574F-3B3F-E4D9-CE83-9A2004CEFC7F}"/>
                </a:ext>
              </a:extLst>
            </p:cNvPr>
            <p:cNvSpPr txBox="1"/>
            <p:nvPr/>
          </p:nvSpPr>
          <p:spPr>
            <a:xfrm>
              <a:off x="1343925" y="5924712"/>
              <a:ext cx="10160000" cy="646331"/>
            </a:xfrm>
            <a:prstGeom prst="rect">
              <a:avLst/>
            </a:prstGeom>
            <a:noFill/>
          </p:spPr>
          <p:txBody>
            <a:bodyPr wrap="square">
              <a:spAutoFit/>
            </a:bodyPr>
            <a:lstStyle/>
            <a:p>
              <a:r>
                <a:rPr lang="en-US" altLang="zh-CN" dirty="0"/>
                <a:t>[1] </a:t>
              </a:r>
              <a:r>
                <a:rPr lang="zh-CN" altLang="en-US" dirty="0"/>
                <a:t>A Coarse-to-fine Cascaded Evidence-Distillation Neural Network for Explainable Fake News Detectio</a:t>
              </a:r>
              <a:r>
                <a:rPr lang="en-US" altLang="zh-CN" dirty="0"/>
                <a:t>n</a:t>
              </a:r>
              <a:endParaRPr lang="zh-CN" altLang="en-US" dirty="0"/>
            </a:p>
          </p:txBody>
        </p:sp>
        <p:sp>
          <p:nvSpPr>
            <p:cNvPr id="14" name="TextBox 13">
              <a:extLst>
                <a:ext uri="{FF2B5EF4-FFF2-40B4-BE49-F238E27FC236}">
                  <a16:creationId xmlns:a16="http://schemas.microsoft.com/office/drawing/2014/main" id="{4ABE4435-1C6E-5A95-AF99-604F765FA851}"/>
                </a:ext>
              </a:extLst>
            </p:cNvPr>
            <p:cNvSpPr txBox="1"/>
            <p:nvPr/>
          </p:nvSpPr>
          <p:spPr>
            <a:xfrm>
              <a:off x="1343925" y="5510023"/>
              <a:ext cx="1467556" cy="461665"/>
            </a:xfrm>
            <a:prstGeom prst="rect">
              <a:avLst/>
            </a:prstGeom>
            <a:noFill/>
          </p:spPr>
          <p:txBody>
            <a:bodyPr wrap="square" rtlCol="0">
              <a:spAutoFit/>
            </a:bodyPr>
            <a:lstStyle/>
            <a:p>
              <a:r>
                <a:rPr lang="en-US" altLang="zh-CN" sz="2400" b="1" dirty="0"/>
                <a:t>Selection</a:t>
              </a:r>
              <a:endParaRPr lang="zh-CN" altLang="en-US" sz="2000" b="1" dirty="0"/>
            </a:p>
          </p:txBody>
        </p:sp>
      </p:grpSp>
    </p:spTree>
    <p:extLst>
      <p:ext uri="{BB962C8B-B14F-4D97-AF65-F5344CB8AC3E}">
        <p14:creationId xmlns:p14="http://schemas.microsoft.com/office/powerpoint/2010/main" val="2716877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3"/>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4"/>
          <a:stretch>
            <a:fillRect/>
          </a:stretch>
        </p:blipFill>
        <p:spPr>
          <a:xfrm>
            <a:off x="11108277" y="95888"/>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2991740907"/>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Fine-Tuning Details</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3/8</a:t>
            </a:r>
            <a:endParaRPr lang="zh-CN" altLang="en-US" sz="1600" dirty="0">
              <a:solidFill>
                <a:srgbClr val="08407E"/>
              </a:solidFill>
            </a:endParaRPr>
          </a:p>
        </p:txBody>
      </p:sp>
      <p:sp>
        <p:nvSpPr>
          <p:cNvPr id="2" name="文本框 11">
            <a:extLst>
              <a:ext uri="{FF2B5EF4-FFF2-40B4-BE49-F238E27FC236}">
                <a16:creationId xmlns:a16="http://schemas.microsoft.com/office/drawing/2014/main" id="{725258C6-26E6-9D40-137A-1AD556392F7E}"/>
              </a:ext>
            </a:extLst>
          </p:cNvPr>
          <p:cNvSpPr txBox="1"/>
          <p:nvPr/>
        </p:nvSpPr>
        <p:spPr>
          <a:xfrm>
            <a:off x="1595020" y="53240"/>
            <a:ext cx="4793588" cy="523220"/>
          </a:xfrm>
          <a:prstGeom prst="rect">
            <a:avLst/>
          </a:prstGeom>
          <a:noFill/>
        </p:spPr>
        <p:txBody>
          <a:bodyPr wrap="square" rtlCol="0">
            <a:spAutoFit/>
          </a:bodyPr>
          <a:lstStyle/>
          <a:p>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Fine-tuning Details</a:t>
            </a:r>
            <a:endParaRPr lang="zh-CN" altLang="en-US" sz="2800" dirty="0">
              <a:solidFill>
                <a:srgbClr val="08407E"/>
              </a:solidFill>
              <a:latin typeface="Microsoft Sans Serif" panose="020B0604020202020204" pitchFamily="34" charset="0"/>
              <a:cs typeface="Microsoft Sans Serif" panose="020B0604020202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D66C63A9-1B06-FEE9-1C3D-185421612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404042"/>
            <a:ext cx="7956252" cy="5201031"/>
          </a:xfrm>
          <a:prstGeom prst="rect">
            <a:avLst/>
          </a:prstGeom>
        </p:spPr>
      </p:pic>
      <p:sp>
        <p:nvSpPr>
          <p:cNvPr id="6" name="TextBox 5">
            <a:extLst>
              <a:ext uri="{FF2B5EF4-FFF2-40B4-BE49-F238E27FC236}">
                <a16:creationId xmlns:a16="http://schemas.microsoft.com/office/drawing/2014/main" id="{42B8E9D0-F9B2-3924-A520-34433A90C7CD}"/>
              </a:ext>
            </a:extLst>
          </p:cNvPr>
          <p:cNvSpPr txBox="1"/>
          <p:nvPr/>
        </p:nvSpPr>
        <p:spPr>
          <a:xfrm>
            <a:off x="1615200" y="744311"/>
            <a:ext cx="335611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Parameter</a:t>
            </a:r>
            <a:endParaRPr lang="zh-CN" altLang="en-US"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5CC431-383F-0646-41A2-E93167C13D3F}"/>
              </a:ext>
            </a:extLst>
          </p:cNvPr>
          <p:cNvSpPr txBox="1"/>
          <p:nvPr/>
        </p:nvSpPr>
        <p:spPr>
          <a:xfrm>
            <a:off x="5651500" y="3729429"/>
            <a:ext cx="6118578" cy="369332"/>
          </a:xfrm>
          <a:prstGeom prst="rect">
            <a:avLst/>
          </a:prstGeom>
          <a:noFill/>
        </p:spPr>
        <p:txBody>
          <a:bodyPr wrap="square">
            <a:spAutoFit/>
          </a:bodyPr>
          <a:lstStyle/>
          <a:p>
            <a:r>
              <a:rPr lang="en-US" altLang="zh-CN" b="1" dirty="0"/>
              <a:t>D</a:t>
            </a:r>
            <a:r>
              <a:rPr lang="zh-CN" altLang="en-US" b="1" dirty="0"/>
              <a:t>evice: 4 RTX4090 GPUs</a:t>
            </a:r>
          </a:p>
        </p:txBody>
      </p:sp>
      <p:sp>
        <p:nvSpPr>
          <p:cNvPr id="12" name="TextBox 11">
            <a:extLst>
              <a:ext uri="{FF2B5EF4-FFF2-40B4-BE49-F238E27FC236}">
                <a16:creationId xmlns:a16="http://schemas.microsoft.com/office/drawing/2014/main" id="{136E605D-E289-05F9-8CE6-BD7869643FC3}"/>
              </a:ext>
            </a:extLst>
          </p:cNvPr>
          <p:cNvSpPr txBox="1"/>
          <p:nvPr/>
        </p:nvSpPr>
        <p:spPr>
          <a:xfrm>
            <a:off x="5651500" y="2964578"/>
            <a:ext cx="6118578" cy="369332"/>
          </a:xfrm>
          <a:prstGeom prst="rect">
            <a:avLst/>
          </a:prstGeom>
          <a:noFill/>
        </p:spPr>
        <p:txBody>
          <a:bodyPr wrap="square">
            <a:spAutoFit/>
          </a:bodyPr>
          <a:lstStyle/>
          <a:p>
            <a:r>
              <a:rPr lang="en-US" altLang="zh-CN" b="1" dirty="0"/>
              <a:t>Demo deployment platform: local site - RTX 3090</a:t>
            </a:r>
            <a:endParaRPr lang="zh-CN" altLang="en-US" b="1" dirty="0"/>
          </a:p>
        </p:txBody>
      </p:sp>
    </p:spTree>
    <p:extLst>
      <p:ext uri="{BB962C8B-B14F-4D97-AF65-F5344CB8AC3E}">
        <p14:creationId xmlns:p14="http://schemas.microsoft.com/office/powerpoint/2010/main" val="247590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3"/>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4"/>
          <a:stretch>
            <a:fillRect/>
          </a:stretch>
        </p:blipFill>
        <p:spPr>
          <a:xfrm>
            <a:off x="11164520" y="-15500"/>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1172260320"/>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AI Tools for Music Production</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4/8</a:t>
            </a:r>
            <a:endParaRPr lang="zh-CN" altLang="en-US" sz="1600" dirty="0">
              <a:solidFill>
                <a:srgbClr val="08407E"/>
              </a:solidFill>
            </a:endParaRPr>
          </a:p>
        </p:txBody>
      </p:sp>
      <p:sp>
        <p:nvSpPr>
          <p:cNvPr id="2" name="文本框 11">
            <a:extLst>
              <a:ext uri="{FF2B5EF4-FFF2-40B4-BE49-F238E27FC236}">
                <a16:creationId xmlns:a16="http://schemas.microsoft.com/office/drawing/2014/main" id="{BFF6B7CB-CC5F-8CAA-B075-DAA6D9491864}"/>
              </a:ext>
            </a:extLst>
          </p:cNvPr>
          <p:cNvSpPr txBox="1"/>
          <p:nvPr/>
        </p:nvSpPr>
        <p:spPr>
          <a:xfrm>
            <a:off x="1595020" y="53240"/>
            <a:ext cx="4793588" cy="523220"/>
          </a:xfrm>
          <a:prstGeom prst="rect">
            <a:avLst/>
          </a:prstGeom>
          <a:noFill/>
        </p:spPr>
        <p:txBody>
          <a:bodyPr wrap="square" rtlCol="0">
            <a:spAutoFit/>
          </a:bodyPr>
          <a:lstStyle/>
          <a:p>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Evaluation</a:t>
            </a:r>
            <a:endParaRPr lang="zh-CN" altLang="en-US" sz="2800" dirty="0">
              <a:solidFill>
                <a:srgbClr val="08407E"/>
              </a:solidFill>
              <a:latin typeface="Microsoft Sans Serif" panose="020B0604020202020204" pitchFamily="34" charset="0"/>
              <a:cs typeface="Microsoft Sans Serif" panose="020B0604020202020204" pitchFamily="34" charset="0"/>
            </a:endParaRPr>
          </a:p>
        </p:txBody>
      </p:sp>
      <p:graphicFrame>
        <p:nvGraphicFramePr>
          <p:cNvPr id="4" name="Table 3">
            <a:extLst>
              <a:ext uri="{FF2B5EF4-FFF2-40B4-BE49-F238E27FC236}">
                <a16:creationId xmlns:a16="http://schemas.microsoft.com/office/drawing/2014/main" id="{3349F868-65DC-5102-9411-112DD4DAFE93}"/>
              </a:ext>
            </a:extLst>
          </p:cNvPr>
          <p:cNvGraphicFramePr>
            <a:graphicFrameLocks noGrp="1"/>
          </p:cNvGraphicFramePr>
          <p:nvPr>
            <p:extLst>
              <p:ext uri="{D42A27DB-BD31-4B8C-83A1-F6EECF244321}">
                <p14:modId xmlns:p14="http://schemas.microsoft.com/office/powerpoint/2010/main" val="3722692222"/>
              </p:ext>
            </p:extLst>
          </p:nvPr>
        </p:nvGraphicFramePr>
        <p:xfrm>
          <a:off x="1679686" y="1505230"/>
          <a:ext cx="8396520" cy="1418970"/>
        </p:xfrm>
        <a:graphic>
          <a:graphicData uri="http://schemas.openxmlformats.org/drawingml/2006/table">
            <a:tbl>
              <a:tblPr firstRow="1" bandRow="1">
                <a:tableStyleId>{5C22544A-7EE6-4342-B048-85BDC9FD1C3A}</a:tableStyleId>
              </a:tblPr>
              <a:tblGrid>
                <a:gridCol w="2798840">
                  <a:extLst>
                    <a:ext uri="{9D8B030D-6E8A-4147-A177-3AD203B41FA5}">
                      <a16:colId xmlns:a16="http://schemas.microsoft.com/office/drawing/2014/main" val="2643083709"/>
                    </a:ext>
                  </a:extLst>
                </a:gridCol>
                <a:gridCol w="2798840">
                  <a:extLst>
                    <a:ext uri="{9D8B030D-6E8A-4147-A177-3AD203B41FA5}">
                      <a16:colId xmlns:a16="http://schemas.microsoft.com/office/drawing/2014/main" val="2087486324"/>
                    </a:ext>
                  </a:extLst>
                </a:gridCol>
                <a:gridCol w="2798840">
                  <a:extLst>
                    <a:ext uri="{9D8B030D-6E8A-4147-A177-3AD203B41FA5}">
                      <a16:colId xmlns:a16="http://schemas.microsoft.com/office/drawing/2014/main" val="2743790987"/>
                    </a:ext>
                  </a:extLst>
                </a:gridCol>
              </a:tblGrid>
              <a:tr h="47299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Before Fine-tuning</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After Fine-tuning</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6874292"/>
                  </a:ext>
                </a:extLst>
              </a:tr>
              <a:tr h="472990">
                <a:tc>
                  <a:txBody>
                    <a:bodyPr/>
                    <a:lstStyle/>
                    <a:p>
                      <a:pPr algn="ctr"/>
                      <a:r>
                        <a:rPr lang="en-US" altLang="zh-CN" dirty="0">
                          <a:latin typeface="Times New Roman" panose="02020603050405020304" pitchFamily="18" charset="0"/>
                          <a:cs typeface="Times New Roman" panose="02020603050405020304" pitchFamily="18" charset="0"/>
                        </a:rPr>
                        <a:t>Accuracy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0.783</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0.872</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41267"/>
                  </a:ext>
                </a:extLst>
              </a:tr>
              <a:tr h="472990">
                <a:tc>
                  <a:txBody>
                    <a:bodyPr/>
                    <a:lstStyle/>
                    <a:p>
                      <a:pPr algn="ctr"/>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0.949</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0.927</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90345804"/>
                  </a:ext>
                </a:extLst>
              </a:tr>
            </a:tbl>
          </a:graphicData>
        </a:graphic>
      </p:graphicFrame>
      <p:graphicFrame>
        <p:nvGraphicFramePr>
          <p:cNvPr id="5" name="Table 4">
            <a:extLst>
              <a:ext uri="{FF2B5EF4-FFF2-40B4-BE49-F238E27FC236}">
                <a16:creationId xmlns:a16="http://schemas.microsoft.com/office/drawing/2014/main" id="{053EF03A-812A-6339-5F9B-4447ACE89BB7}"/>
              </a:ext>
            </a:extLst>
          </p:cNvPr>
          <p:cNvGraphicFramePr>
            <a:graphicFrameLocks noGrp="1"/>
          </p:cNvGraphicFramePr>
          <p:nvPr>
            <p:extLst>
              <p:ext uri="{D42A27DB-BD31-4B8C-83A1-F6EECF244321}">
                <p14:modId xmlns:p14="http://schemas.microsoft.com/office/powerpoint/2010/main" val="3115433328"/>
              </p:ext>
            </p:extLst>
          </p:nvPr>
        </p:nvGraphicFramePr>
        <p:xfrm>
          <a:off x="1679686" y="3763392"/>
          <a:ext cx="8396520" cy="1311740"/>
        </p:xfrm>
        <a:graphic>
          <a:graphicData uri="http://schemas.openxmlformats.org/drawingml/2006/table">
            <a:tbl>
              <a:tblPr firstRow="1" bandRow="1">
                <a:tableStyleId>{5C22544A-7EE6-4342-B048-85BDC9FD1C3A}</a:tableStyleId>
              </a:tblPr>
              <a:tblGrid>
                <a:gridCol w="2798840">
                  <a:extLst>
                    <a:ext uri="{9D8B030D-6E8A-4147-A177-3AD203B41FA5}">
                      <a16:colId xmlns:a16="http://schemas.microsoft.com/office/drawing/2014/main" val="2643083709"/>
                    </a:ext>
                  </a:extLst>
                </a:gridCol>
                <a:gridCol w="2798840">
                  <a:extLst>
                    <a:ext uri="{9D8B030D-6E8A-4147-A177-3AD203B41FA5}">
                      <a16:colId xmlns:a16="http://schemas.microsoft.com/office/drawing/2014/main" val="2087486324"/>
                    </a:ext>
                  </a:extLst>
                </a:gridCol>
                <a:gridCol w="2798840">
                  <a:extLst>
                    <a:ext uri="{9D8B030D-6E8A-4147-A177-3AD203B41FA5}">
                      <a16:colId xmlns:a16="http://schemas.microsoft.com/office/drawing/2014/main" val="2743790987"/>
                    </a:ext>
                  </a:extLst>
                </a:gridCol>
              </a:tblGrid>
              <a:tr h="0">
                <a:tc>
                  <a:txBody>
                    <a:bodyPr/>
                    <a:lstStyle/>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Before Fine-tuning</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After Fine-tuning</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6874292"/>
                  </a:ext>
                </a:extLst>
              </a:tr>
              <a:tr h="472990">
                <a:tc>
                  <a:txBody>
                    <a:bodyPr/>
                    <a:lstStyle/>
                    <a:p>
                      <a:pPr algn="ctr"/>
                      <a:r>
                        <a:rPr lang="en-US" altLang="zh-CN" dirty="0">
                          <a:latin typeface="Times New Roman" panose="02020603050405020304" pitchFamily="18" charset="0"/>
                          <a:cs typeface="Times New Roman" panose="02020603050405020304" pitchFamily="18" charset="0"/>
                        </a:rPr>
                        <a:t>Accuracy</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0.297</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0.873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41267"/>
                  </a:ext>
                </a:extLst>
              </a:tr>
              <a:tr h="472990">
                <a:tc>
                  <a:txBody>
                    <a:bodyPr/>
                    <a:lstStyle/>
                    <a:p>
                      <a:pPr algn="ctr"/>
                      <a:r>
                        <a:rPr lang="en-US" altLang="zh-CN" dirty="0">
                          <a:latin typeface="Times New Roman" panose="02020603050405020304" pitchFamily="18" charset="0"/>
                          <a:cs typeface="Times New Roman" panose="02020603050405020304" pitchFamily="18" charset="0"/>
                        </a:rPr>
                        <a:t>Recall</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0.389</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0.916</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90345804"/>
                  </a:ext>
                </a:extLst>
              </a:tr>
            </a:tbl>
          </a:graphicData>
        </a:graphic>
      </p:graphicFrame>
      <p:sp>
        <p:nvSpPr>
          <p:cNvPr id="7" name="TextBox 6">
            <a:extLst>
              <a:ext uri="{FF2B5EF4-FFF2-40B4-BE49-F238E27FC236}">
                <a16:creationId xmlns:a16="http://schemas.microsoft.com/office/drawing/2014/main" id="{07239DAF-A20D-3A42-0961-0C69D7525386}"/>
              </a:ext>
            </a:extLst>
          </p:cNvPr>
          <p:cNvSpPr txBox="1"/>
          <p:nvPr/>
        </p:nvSpPr>
        <p:spPr>
          <a:xfrm>
            <a:off x="1811041" y="937281"/>
            <a:ext cx="2683469" cy="369332"/>
          </a:xfrm>
          <a:prstGeom prst="rect">
            <a:avLst/>
          </a:prstGeom>
          <a:noFill/>
        </p:spPr>
        <p:txBody>
          <a:bodyPr wrap="square" rtlCol="0">
            <a:spAutoFit/>
          </a:bodyPr>
          <a:lstStyle/>
          <a:p>
            <a:r>
              <a:rPr lang="en-US" altLang="zh-CN" b="1" dirty="0"/>
              <a:t>True or False </a:t>
            </a:r>
            <a:endParaRPr lang="zh-CN" altLang="en-US" b="1" dirty="0"/>
          </a:p>
        </p:txBody>
      </p:sp>
      <p:sp>
        <p:nvSpPr>
          <p:cNvPr id="8" name="TextBox 7">
            <a:extLst>
              <a:ext uri="{FF2B5EF4-FFF2-40B4-BE49-F238E27FC236}">
                <a16:creationId xmlns:a16="http://schemas.microsoft.com/office/drawing/2014/main" id="{B48C3BE2-84AB-AAB0-804E-CC00650FBC46}"/>
              </a:ext>
            </a:extLst>
          </p:cNvPr>
          <p:cNvSpPr txBox="1"/>
          <p:nvPr/>
        </p:nvSpPr>
        <p:spPr>
          <a:xfrm>
            <a:off x="1679686" y="3159130"/>
            <a:ext cx="3789780" cy="369332"/>
          </a:xfrm>
          <a:prstGeom prst="rect">
            <a:avLst/>
          </a:prstGeom>
          <a:noFill/>
        </p:spPr>
        <p:txBody>
          <a:bodyPr wrap="square" rtlCol="0">
            <a:spAutoFit/>
          </a:bodyPr>
          <a:lstStyle/>
          <a:p>
            <a:r>
              <a:rPr lang="en-US" altLang="zh-CN" b="1" dirty="0"/>
              <a:t>True or False or Unknown</a:t>
            </a:r>
            <a:endParaRPr lang="zh-CN" altLang="en-US" b="1" dirty="0"/>
          </a:p>
        </p:txBody>
      </p:sp>
      <p:sp>
        <p:nvSpPr>
          <p:cNvPr id="6" name="TextBox 5">
            <a:extLst>
              <a:ext uri="{FF2B5EF4-FFF2-40B4-BE49-F238E27FC236}">
                <a16:creationId xmlns:a16="http://schemas.microsoft.com/office/drawing/2014/main" id="{7F5DB565-E5FC-E822-F62C-5E52E76B84B6}"/>
              </a:ext>
            </a:extLst>
          </p:cNvPr>
          <p:cNvSpPr txBox="1"/>
          <p:nvPr/>
        </p:nvSpPr>
        <p:spPr>
          <a:xfrm>
            <a:off x="1811041" y="5885226"/>
            <a:ext cx="611857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5"/>
              </a:rPr>
              <a:t>https://github.com/cshhzhao/DSAA6000I-Final-Project-Group-6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007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3"/>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4"/>
          <a:stretch>
            <a:fillRect/>
          </a:stretch>
        </p:blipFill>
        <p:spPr>
          <a:xfrm>
            <a:off x="11108277" y="95888"/>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359361644"/>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Demo Interface</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5/8</a:t>
            </a:r>
            <a:endParaRPr lang="zh-CN" altLang="en-US" sz="1600" dirty="0">
              <a:solidFill>
                <a:srgbClr val="08407E"/>
              </a:solidFill>
            </a:endParaRPr>
          </a:p>
        </p:txBody>
      </p:sp>
      <p:sp>
        <p:nvSpPr>
          <p:cNvPr id="12" name="文本框 11">
            <a:extLst>
              <a:ext uri="{FF2B5EF4-FFF2-40B4-BE49-F238E27FC236}">
                <a16:creationId xmlns:a16="http://schemas.microsoft.com/office/drawing/2014/main" id="{AD3CC45A-082A-4357-8954-67E619DFFCE7}"/>
              </a:ext>
            </a:extLst>
          </p:cNvPr>
          <p:cNvSpPr txBox="1"/>
          <p:nvPr/>
        </p:nvSpPr>
        <p:spPr>
          <a:xfrm>
            <a:off x="1595020" y="53240"/>
            <a:ext cx="4793588" cy="523220"/>
          </a:xfrm>
          <a:prstGeom prst="rect">
            <a:avLst/>
          </a:prstGeom>
          <a:noFill/>
        </p:spPr>
        <p:txBody>
          <a:bodyPr wrap="square" rtlCol="0">
            <a:spAutoFit/>
          </a:bodyPr>
          <a:lstStyle/>
          <a:p>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Demo Interface</a:t>
            </a:r>
            <a:endParaRPr lang="zh-CN" altLang="en-US" sz="2800" dirty="0">
              <a:solidFill>
                <a:srgbClr val="08407E"/>
              </a:solidFill>
              <a:latin typeface="Microsoft Sans Serif" panose="020B0604020202020204" pitchFamily="34" charset="0"/>
              <a:cs typeface="Microsoft Sans Serif"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3CD1C683-1F4C-CD81-DEF1-DE5437881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2030" y="1396226"/>
            <a:ext cx="9173582" cy="4819927"/>
          </a:xfrm>
          <a:prstGeom prst="rect">
            <a:avLst/>
          </a:prstGeom>
        </p:spPr>
      </p:pic>
      <p:sp>
        <p:nvSpPr>
          <p:cNvPr id="14" name="TextBox 13">
            <a:extLst>
              <a:ext uri="{FF2B5EF4-FFF2-40B4-BE49-F238E27FC236}">
                <a16:creationId xmlns:a16="http://schemas.microsoft.com/office/drawing/2014/main" id="{4C49A5F5-E38B-0395-71AC-F914BD0CC718}"/>
              </a:ext>
            </a:extLst>
          </p:cNvPr>
          <p:cNvSpPr txBox="1"/>
          <p:nvPr/>
        </p:nvSpPr>
        <p:spPr>
          <a:xfrm>
            <a:off x="1522175" y="857963"/>
            <a:ext cx="486460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Text </a:t>
            </a:r>
            <a:r>
              <a:rPr lang="en-US" altLang="zh-CN" sz="2000" dirty="0">
                <a:latin typeface="Times New Roman" panose="02020603050405020304" pitchFamily="18" charset="0"/>
                <a:cs typeface="Times New Roman" panose="02020603050405020304" pitchFamily="18" charset="0"/>
              </a:rPr>
              <a:t>Module: Users input claims only</a:t>
            </a:r>
            <a:endParaRPr lang="zh-CN" altLang="en-US" sz="2000" dirty="0">
              <a:latin typeface="Times New Roman" panose="02020603050405020304" pitchFamily="18" charset="0"/>
              <a:cs typeface="Times New Roman" panose="02020603050405020304" pitchFamily="18" charset="0"/>
            </a:endParaRPr>
          </a:p>
        </p:txBody>
      </p:sp>
      <p:pic>
        <p:nvPicPr>
          <p:cNvPr id="20" name="Picture 19" descr="A screenshot of a text message&#10;&#10;Description automatically generated">
            <a:extLst>
              <a:ext uri="{FF2B5EF4-FFF2-40B4-BE49-F238E27FC236}">
                <a16:creationId xmlns:a16="http://schemas.microsoft.com/office/drawing/2014/main" id="{7CD4481D-15F5-F5E9-3FBA-AA43EE459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950" y="1293649"/>
            <a:ext cx="11414084" cy="4922504"/>
          </a:xfrm>
          <a:prstGeom prst="rect">
            <a:avLst/>
          </a:prstGeom>
        </p:spPr>
      </p:pic>
    </p:spTree>
    <p:extLst>
      <p:ext uri="{BB962C8B-B14F-4D97-AF65-F5344CB8AC3E}">
        <p14:creationId xmlns:p14="http://schemas.microsoft.com/office/powerpoint/2010/main" val="401258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5"/>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6"/>
          <a:stretch>
            <a:fillRect/>
          </a:stretch>
        </p:blipFill>
        <p:spPr>
          <a:xfrm>
            <a:off x="11108277" y="95888"/>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1361568598"/>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Demo Interface</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6/8</a:t>
            </a:r>
            <a:endParaRPr lang="zh-CN" altLang="en-US" sz="1600" dirty="0">
              <a:solidFill>
                <a:srgbClr val="08407E"/>
              </a:solidFill>
            </a:endParaRPr>
          </a:p>
        </p:txBody>
      </p:sp>
      <p:sp>
        <p:nvSpPr>
          <p:cNvPr id="12" name="文本框 11">
            <a:extLst>
              <a:ext uri="{FF2B5EF4-FFF2-40B4-BE49-F238E27FC236}">
                <a16:creationId xmlns:a16="http://schemas.microsoft.com/office/drawing/2014/main" id="{AD3CC45A-082A-4357-8954-67E619DFFCE7}"/>
              </a:ext>
            </a:extLst>
          </p:cNvPr>
          <p:cNvSpPr txBox="1"/>
          <p:nvPr/>
        </p:nvSpPr>
        <p:spPr>
          <a:xfrm>
            <a:off x="1595020" y="53240"/>
            <a:ext cx="4793588" cy="523220"/>
          </a:xfrm>
          <a:prstGeom prst="rect">
            <a:avLst/>
          </a:prstGeom>
          <a:noFill/>
        </p:spPr>
        <p:txBody>
          <a:bodyPr wrap="square" rtlCol="0">
            <a:spAutoFit/>
          </a:bodyPr>
          <a:lstStyle/>
          <a:p>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Demo Interface</a:t>
            </a:r>
            <a:endParaRPr lang="zh-CN" altLang="en-US" sz="2800" dirty="0">
              <a:solidFill>
                <a:srgbClr val="08407E"/>
              </a:solidFill>
              <a:latin typeface="Microsoft Sans Serif" panose="020B0604020202020204" pitchFamily="34" charset="0"/>
              <a:cs typeface="Microsoft Sans Serif" panose="020B0604020202020204" pitchFamily="34" charset="0"/>
            </a:endParaRPr>
          </a:p>
        </p:txBody>
      </p:sp>
      <p:pic>
        <p:nvPicPr>
          <p:cNvPr id="3" name="demo_video - Trim">
            <a:hlinkClick r:id="" action="ppaction://media"/>
            <a:extLst>
              <a:ext uri="{FF2B5EF4-FFF2-40B4-BE49-F238E27FC236}">
                <a16:creationId xmlns:a16="http://schemas.microsoft.com/office/drawing/2014/main" id="{2FA5B0FE-04C1-C023-DD92-06F43E89A7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01810" y="774426"/>
            <a:ext cx="9773596" cy="5497648"/>
          </a:xfrm>
          <a:prstGeom prst="rect">
            <a:avLst/>
          </a:prstGeom>
        </p:spPr>
      </p:pic>
    </p:spTree>
    <p:extLst>
      <p:ext uri="{BB962C8B-B14F-4D97-AF65-F5344CB8AC3E}">
        <p14:creationId xmlns:p14="http://schemas.microsoft.com/office/powerpoint/2010/main" val="378044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7279A949-CED0-4290-B2C9-08CF1802E8D3}"/>
              </a:ext>
            </a:extLst>
          </p:cNvPr>
          <p:cNvPicPr>
            <a:picLocks noChangeAspect="1"/>
          </p:cNvPicPr>
          <p:nvPr/>
        </p:nvPicPr>
        <p:blipFill>
          <a:blip r:embed="rId3"/>
          <a:stretch>
            <a:fillRect/>
          </a:stretch>
        </p:blipFill>
        <p:spPr>
          <a:xfrm>
            <a:off x="9039225" y="91977"/>
            <a:ext cx="3152775" cy="1514475"/>
          </a:xfrm>
          <a:prstGeom prst="rect">
            <a:avLst/>
          </a:prstGeom>
        </p:spPr>
      </p:pic>
      <p:pic>
        <p:nvPicPr>
          <p:cNvPr id="18" name="图片 17">
            <a:extLst>
              <a:ext uri="{FF2B5EF4-FFF2-40B4-BE49-F238E27FC236}">
                <a16:creationId xmlns:a16="http://schemas.microsoft.com/office/drawing/2014/main" id="{BEA99287-E5F1-4DC0-B904-CA08182F2A8D}"/>
              </a:ext>
            </a:extLst>
          </p:cNvPr>
          <p:cNvPicPr>
            <a:picLocks noChangeAspect="1"/>
          </p:cNvPicPr>
          <p:nvPr/>
        </p:nvPicPr>
        <p:blipFill>
          <a:blip r:embed="rId4"/>
          <a:stretch>
            <a:fillRect/>
          </a:stretch>
        </p:blipFill>
        <p:spPr>
          <a:xfrm>
            <a:off x="11108277" y="95888"/>
            <a:ext cx="742950" cy="1095375"/>
          </a:xfrm>
          <a:prstGeom prst="rect">
            <a:avLst/>
          </a:prstGeom>
        </p:spPr>
      </p:pic>
      <p:graphicFrame>
        <p:nvGraphicFramePr>
          <p:cNvPr id="33" name="表格 32">
            <a:extLst>
              <a:ext uri="{FF2B5EF4-FFF2-40B4-BE49-F238E27FC236}">
                <a16:creationId xmlns:a16="http://schemas.microsoft.com/office/drawing/2014/main" id="{5F4A71F4-90DA-4BC8-ACB9-86BDD47E56C0}"/>
              </a:ext>
            </a:extLst>
          </p:cNvPr>
          <p:cNvGraphicFramePr>
            <a:graphicFrameLocks noGrp="1"/>
          </p:cNvGraphicFramePr>
          <p:nvPr>
            <p:extLst>
              <p:ext uri="{D42A27DB-BD31-4B8C-83A1-F6EECF244321}">
                <p14:modId xmlns:p14="http://schemas.microsoft.com/office/powerpoint/2010/main" val="1574978287"/>
              </p:ext>
            </p:extLst>
          </p:nvPr>
        </p:nvGraphicFramePr>
        <p:xfrm>
          <a:off x="2711745" y="6593305"/>
          <a:ext cx="7956253" cy="27432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Demo Interface</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dirty="0"/>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38" name="矩形 37">
            <a:extLst>
              <a:ext uri="{FF2B5EF4-FFF2-40B4-BE49-F238E27FC236}">
                <a16:creationId xmlns:a16="http://schemas.microsoft.com/office/drawing/2014/main" id="{CF9B1E60-88E2-4877-A9F7-82A2C5585625}"/>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43" name="灯片编号占位符 2">
            <a:extLst>
              <a:ext uri="{FF2B5EF4-FFF2-40B4-BE49-F238E27FC236}">
                <a16:creationId xmlns:a16="http://schemas.microsoft.com/office/drawing/2014/main" id="{321D30DF-862A-4C71-9E1E-ECFADD2C20FC}"/>
              </a:ext>
            </a:extLst>
          </p:cNvPr>
          <p:cNvSpPr txBox="1">
            <a:spLocks/>
          </p:cNvSpPr>
          <p:nvPr/>
        </p:nvSpPr>
        <p:spPr>
          <a:xfrm>
            <a:off x="9744722" y="6583680"/>
            <a:ext cx="923276" cy="27432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08407E"/>
                </a:solidFill>
              </a:rPr>
              <a:t>7/8</a:t>
            </a:r>
            <a:endParaRPr lang="zh-CN" altLang="en-US" sz="1600" dirty="0">
              <a:solidFill>
                <a:srgbClr val="08407E"/>
              </a:solidFill>
            </a:endParaRPr>
          </a:p>
        </p:txBody>
      </p:sp>
      <p:sp>
        <p:nvSpPr>
          <p:cNvPr id="10" name="文本框 11">
            <a:extLst>
              <a:ext uri="{FF2B5EF4-FFF2-40B4-BE49-F238E27FC236}">
                <a16:creationId xmlns:a16="http://schemas.microsoft.com/office/drawing/2014/main" id="{AE83AA1A-3712-A33A-865D-0C1D88DF8AD1}"/>
              </a:ext>
            </a:extLst>
          </p:cNvPr>
          <p:cNvSpPr txBox="1"/>
          <p:nvPr/>
        </p:nvSpPr>
        <p:spPr>
          <a:xfrm>
            <a:off x="1595020" y="53240"/>
            <a:ext cx="4793588" cy="523220"/>
          </a:xfrm>
          <a:prstGeom prst="rect">
            <a:avLst/>
          </a:prstGeom>
          <a:noFill/>
        </p:spPr>
        <p:txBody>
          <a:bodyPr wrap="square" rtlCol="0">
            <a:spAutoFit/>
          </a:bodyPr>
          <a:lstStyle/>
          <a:p>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Demo Interface</a:t>
            </a:r>
            <a:endParaRPr lang="zh-CN" altLang="en-US" sz="2800" dirty="0">
              <a:solidFill>
                <a:srgbClr val="08407E"/>
              </a:solidFill>
              <a:latin typeface="Microsoft Sans Serif" panose="020B0604020202020204" pitchFamily="34" charset="0"/>
              <a:cs typeface="Microsoft Sans Serif" panose="020B0604020202020204" pitchFamily="34" charset="0"/>
            </a:endParaRPr>
          </a:p>
        </p:txBody>
      </p:sp>
      <p:pic>
        <p:nvPicPr>
          <p:cNvPr id="12" name="Picture 11">
            <a:extLst>
              <a:ext uri="{FF2B5EF4-FFF2-40B4-BE49-F238E27FC236}">
                <a16:creationId xmlns:a16="http://schemas.microsoft.com/office/drawing/2014/main" id="{4A382208-6F84-E49D-CD26-0AFC3D53CAED}"/>
              </a:ext>
            </a:extLst>
          </p:cNvPr>
          <p:cNvPicPr>
            <a:picLocks noChangeAspect="1"/>
          </p:cNvPicPr>
          <p:nvPr/>
        </p:nvPicPr>
        <p:blipFill>
          <a:blip r:embed="rId5"/>
          <a:stretch>
            <a:fillRect/>
          </a:stretch>
        </p:blipFill>
        <p:spPr>
          <a:xfrm>
            <a:off x="1090639" y="894626"/>
            <a:ext cx="4644117" cy="5317780"/>
          </a:xfrm>
          <a:prstGeom prst="rect">
            <a:avLst/>
          </a:prstGeom>
        </p:spPr>
      </p:pic>
      <p:pic>
        <p:nvPicPr>
          <p:cNvPr id="16" name="Picture 15">
            <a:extLst>
              <a:ext uri="{FF2B5EF4-FFF2-40B4-BE49-F238E27FC236}">
                <a16:creationId xmlns:a16="http://schemas.microsoft.com/office/drawing/2014/main" id="{0448E44D-4929-2392-B0F9-F1D67E98A144}"/>
              </a:ext>
            </a:extLst>
          </p:cNvPr>
          <p:cNvPicPr>
            <a:picLocks noChangeAspect="1"/>
          </p:cNvPicPr>
          <p:nvPr/>
        </p:nvPicPr>
        <p:blipFill>
          <a:blip r:embed="rId6"/>
          <a:stretch>
            <a:fillRect/>
          </a:stretch>
        </p:blipFill>
        <p:spPr>
          <a:xfrm>
            <a:off x="5744840" y="1200729"/>
            <a:ext cx="6224573" cy="4709379"/>
          </a:xfrm>
          <a:prstGeom prst="rect">
            <a:avLst/>
          </a:prstGeom>
        </p:spPr>
      </p:pic>
    </p:spTree>
    <p:extLst>
      <p:ext uri="{BB962C8B-B14F-4D97-AF65-F5344CB8AC3E}">
        <p14:creationId xmlns:p14="http://schemas.microsoft.com/office/powerpoint/2010/main" val="3118517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2">
            <a:extLst>
              <a:ext uri="{FF2B5EF4-FFF2-40B4-BE49-F238E27FC236}">
                <a16:creationId xmlns:a16="http://schemas.microsoft.com/office/drawing/2014/main" id="{065CC60B-6038-A525-E869-4F6EE068D8DE}"/>
              </a:ext>
            </a:extLst>
          </p:cNvPr>
          <p:cNvGraphicFramePr>
            <a:graphicFrameLocks noGrp="1"/>
          </p:cNvGraphicFramePr>
          <p:nvPr>
            <p:extLst>
              <p:ext uri="{D42A27DB-BD31-4B8C-83A1-F6EECF244321}">
                <p14:modId xmlns:p14="http://schemas.microsoft.com/office/powerpoint/2010/main" val="437289936"/>
              </p:ext>
            </p:extLst>
          </p:nvPr>
        </p:nvGraphicFramePr>
        <p:xfrm>
          <a:off x="2711745" y="6593305"/>
          <a:ext cx="7956253" cy="243840"/>
        </p:xfrm>
        <a:graphic>
          <a:graphicData uri="http://schemas.openxmlformats.org/drawingml/2006/table">
            <a:tbl>
              <a:tblPr firstRow="1" bandRow="1">
                <a:tableStyleId>{5C22544A-7EE6-4342-B048-85BDC9FD1C3A}</a:tableStyleId>
              </a:tblPr>
              <a:tblGrid>
                <a:gridCol w="1320893">
                  <a:extLst>
                    <a:ext uri="{9D8B030D-6E8A-4147-A177-3AD203B41FA5}">
                      <a16:colId xmlns:a16="http://schemas.microsoft.com/office/drawing/2014/main" val="2919553927"/>
                    </a:ext>
                  </a:extLst>
                </a:gridCol>
                <a:gridCol w="5832009">
                  <a:extLst>
                    <a:ext uri="{9D8B030D-6E8A-4147-A177-3AD203B41FA5}">
                      <a16:colId xmlns:a16="http://schemas.microsoft.com/office/drawing/2014/main" val="1372214188"/>
                    </a:ext>
                  </a:extLst>
                </a:gridCol>
                <a:gridCol w="803351">
                  <a:extLst>
                    <a:ext uri="{9D8B030D-6E8A-4147-A177-3AD203B41FA5}">
                      <a16:colId xmlns:a16="http://schemas.microsoft.com/office/drawing/2014/main" val="3475888469"/>
                    </a:ext>
                  </a:extLst>
                </a:gridCol>
              </a:tblGrid>
              <a:tr h="159779">
                <a:tc>
                  <a:txBody>
                    <a:bodyPr/>
                    <a:lstStyle/>
                    <a:p>
                      <a:pPr algn="ctr"/>
                      <a:r>
                        <a:rPr lang="en-US" altLang="zh-CN" sz="1200" b="0" dirty="0"/>
                        <a:t>HKUST(GZ)</a:t>
                      </a:r>
                      <a:endParaRPr lang="zh-CN" altLang="en-US" sz="1200" b="0" dirty="0"/>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8407E"/>
                    </a:solidFill>
                  </a:tcPr>
                </a:tc>
                <a:tc>
                  <a:txBody>
                    <a:bodyPr/>
                    <a:lstStyle/>
                    <a:p>
                      <a:pPr algn="ctr"/>
                      <a:r>
                        <a:rPr lang="en-US" altLang="zh-CN" sz="1200" b="0" dirty="0">
                          <a:solidFill>
                            <a:srgbClr val="08407E"/>
                          </a:solidFill>
                        </a:rPr>
                        <a:t>Demo Interface</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altLang="zh-CN" sz="1600" b="0" kern="1200" dirty="0">
                          <a:solidFill>
                            <a:srgbClr val="08407E"/>
                          </a:solidFill>
                          <a:latin typeface="+mn-lt"/>
                          <a:ea typeface="+mn-ea"/>
                          <a:cs typeface="+mn-cs"/>
                        </a:rPr>
                        <a:t>8/8</a:t>
                      </a:r>
                      <a:endParaRPr lang="zh-CN" altLang="en-US" sz="1600" b="0" kern="1200" dirty="0">
                        <a:solidFill>
                          <a:srgbClr val="08407E"/>
                        </a:solidFill>
                        <a:latin typeface="+mn-lt"/>
                        <a:ea typeface="+mn-ea"/>
                        <a:cs typeface="+mn-cs"/>
                      </a:endParaRPr>
                    </a:p>
                  </a:txBody>
                  <a:tcPr marT="0" marB="0"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7254316"/>
                  </a:ext>
                </a:extLst>
              </a:tr>
            </a:tbl>
          </a:graphicData>
        </a:graphic>
      </p:graphicFrame>
      <p:sp>
        <p:nvSpPr>
          <p:cNvPr id="4" name="文本框 11">
            <a:extLst>
              <a:ext uri="{FF2B5EF4-FFF2-40B4-BE49-F238E27FC236}">
                <a16:creationId xmlns:a16="http://schemas.microsoft.com/office/drawing/2014/main" id="{B546D69E-4A42-6B79-700B-E7DFBB25A101}"/>
              </a:ext>
            </a:extLst>
          </p:cNvPr>
          <p:cNvSpPr txBox="1"/>
          <p:nvPr/>
        </p:nvSpPr>
        <p:spPr>
          <a:xfrm>
            <a:off x="1595020" y="53240"/>
            <a:ext cx="4793588" cy="523220"/>
          </a:xfrm>
          <a:prstGeom prst="rect">
            <a:avLst/>
          </a:prstGeom>
          <a:noFill/>
        </p:spPr>
        <p:txBody>
          <a:bodyPr wrap="square" rtlCol="0">
            <a:spAutoFit/>
          </a:bodyPr>
          <a:lstStyle/>
          <a:p>
            <a:r>
              <a:rPr lang="en-US" altLang="zh-CN" sz="2800" dirty="0">
                <a:solidFill>
                  <a:srgbClr val="08407E"/>
                </a:solidFill>
                <a:latin typeface="Microsoft Sans Serif" panose="020B0604020202020204" pitchFamily="34" charset="0"/>
                <a:ea typeface="Microsoft Sans Serif" panose="020B0604020202020204" pitchFamily="34" charset="0"/>
                <a:cs typeface="Microsoft Sans Serif" panose="020B0604020202020204" pitchFamily="34" charset="0"/>
              </a:rPr>
              <a:t>What We Learn</a:t>
            </a:r>
            <a:endParaRPr lang="zh-CN" altLang="en-US" sz="2800" dirty="0">
              <a:solidFill>
                <a:srgbClr val="08407E"/>
              </a:solidFill>
              <a:latin typeface="Microsoft Sans Serif" panose="020B0604020202020204" pitchFamily="34" charset="0"/>
              <a:cs typeface="Microsoft Sans Serif" panose="020B0604020202020204" pitchFamily="34" charset="0"/>
            </a:endParaRPr>
          </a:p>
        </p:txBody>
      </p:sp>
      <p:sp>
        <p:nvSpPr>
          <p:cNvPr id="5" name="矩形 37">
            <a:extLst>
              <a:ext uri="{FF2B5EF4-FFF2-40B4-BE49-F238E27FC236}">
                <a16:creationId xmlns:a16="http://schemas.microsoft.com/office/drawing/2014/main" id="{BCB4A845-592D-19CB-A87C-A787F481858A}"/>
              </a:ext>
            </a:extLst>
          </p:cNvPr>
          <p:cNvSpPr/>
          <p:nvPr/>
        </p:nvSpPr>
        <p:spPr>
          <a:xfrm>
            <a:off x="1524000" y="585926"/>
            <a:ext cx="9144000" cy="53266"/>
          </a:xfrm>
          <a:prstGeom prst="rect">
            <a:avLst/>
          </a:prstGeom>
          <a:gradFill flip="none" rotWithShape="1">
            <a:gsLst>
              <a:gs pos="0">
                <a:srgbClr val="08407E"/>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407E"/>
              </a:solidFill>
              <a:latin typeface="Microsoft Sans Serif" panose="020B0604020202020204" pitchFamily="34" charset="0"/>
              <a:cs typeface="Microsoft Sans Serif" panose="020B0604020202020204" pitchFamily="34" charset="0"/>
            </a:endParaRPr>
          </a:p>
        </p:txBody>
      </p:sp>
      <p:sp>
        <p:nvSpPr>
          <p:cNvPr id="7" name="TextBox 6">
            <a:extLst>
              <a:ext uri="{FF2B5EF4-FFF2-40B4-BE49-F238E27FC236}">
                <a16:creationId xmlns:a16="http://schemas.microsoft.com/office/drawing/2014/main" id="{6963B931-A937-C8F0-EBAF-9704E4FAFF49}"/>
              </a:ext>
            </a:extLst>
          </p:cNvPr>
          <p:cNvSpPr txBox="1"/>
          <p:nvPr/>
        </p:nvSpPr>
        <p:spPr>
          <a:xfrm>
            <a:off x="1332088" y="1166842"/>
            <a:ext cx="8184445" cy="4154984"/>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From the project:</a:t>
            </a:r>
          </a:p>
          <a:p>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We learned how to build the front-end UI of the simple app demo and how to plug in the back-end big language model into it. </a:t>
            </a: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We learned the underlying logic of the DeepSpeed training framework and some basic prompt formatting regulations for building fine-tune datasets. </a:t>
            </a: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Data Quality is very important for fine-tuning</a:t>
            </a:r>
          </a:p>
        </p:txBody>
      </p:sp>
    </p:spTree>
    <p:extLst>
      <p:ext uri="{BB962C8B-B14F-4D97-AF65-F5344CB8AC3E}">
        <p14:creationId xmlns:p14="http://schemas.microsoft.com/office/powerpoint/2010/main" val="30463169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661</TotalTime>
  <Words>1222</Words>
  <Application>Microsoft Office PowerPoint</Application>
  <PresentationFormat>Widescreen</PresentationFormat>
  <Paragraphs>107</Paragraphs>
  <Slides>10</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Muli</vt:lpstr>
      <vt:lpstr>等线</vt:lpstr>
      <vt:lpstr>等线 Light</vt:lpstr>
      <vt:lpstr>微软雅黑</vt:lpstr>
      <vt:lpstr>Arial</vt:lpstr>
      <vt:lpstr>Consolas</vt:lpstr>
      <vt:lpstr>Franklin Gothic Book</vt:lpstr>
      <vt:lpstr>Microsoft Sans Serif</vt:lpstr>
      <vt:lpstr>Times New Roman</vt:lpstr>
      <vt:lpstr>Office 主题​​</vt:lpstr>
      <vt:lpstr>LLM for Fake News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face detection</dc:title>
  <dc:creator>Erdong liu</dc:creator>
  <cp:lastModifiedBy>Kainan LIU</cp:lastModifiedBy>
  <cp:revision>40</cp:revision>
  <dcterms:created xsi:type="dcterms:W3CDTF">2023-10-19T08:20:17Z</dcterms:created>
  <dcterms:modified xsi:type="dcterms:W3CDTF">2023-12-01T02:20:47Z</dcterms:modified>
</cp:coreProperties>
</file>